
<file path=[Content_Types].xml><?xml version="1.0" encoding="utf-8"?>
<Types xmlns="http://schemas.openxmlformats.org/package/2006/content-types">
  <Default Extension="png" ContentType="image/png"/>
  <Default Extension="m4a" ContentType="audio/mp4"/>
  <Default Extension="jpeg" ContentType="image/jpeg"/>
  <Default Extension="webp"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0"/>
  </p:notesMasterIdLst>
  <p:sldIdLst>
    <p:sldId id="256" r:id="rId2"/>
    <p:sldId id="258" r:id="rId3"/>
    <p:sldId id="285" r:id="rId4"/>
    <p:sldId id="286" r:id="rId5"/>
    <p:sldId id="268" r:id="rId6"/>
    <p:sldId id="269" r:id="rId7"/>
    <p:sldId id="274" r:id="rId8"/>
    <p:sldId id="281" r:id="rId9"/>
    <p:sldId id="276" r:id="rId10"/>
    <p:sldId id="287" r:id="rId11"/>
    <p:sldId id="288" r:id="rId12"/>
    <p:sldId id="284" r:id="rId13"/>
    <p:sldId id="271" r:id="rId14"/>
    <p:sldId id="290" r:id="rId15"/>
    <p:sldId id="291" r:id="rId16"/>
    <p:sldId id="260" r:id="rId17"/>
    <p:sldId id="263" r:id="rId18"/>
    <p:sldId id="289" r:id="rId1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42901" autoAdjust="0"/>
    <p:restoredTop sz="83207" autoAdjust="0"/>
  </p:normalViewPr>
  <p:slideViewPr>
    <p:cSldViewPr snapToGrid="0">
      <p:cViewPr varScale="1">
        <p:scale>
          <a:sx n="54" d="100"/>
          <a:sy n="54" d="100"/>
        </p:scale>
        <p:origin x="80" y="96"/>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AC7D8CA-90FA-4A38-BEDA-1F98B7B4EDFC}" type="datetimeFigureOut">
              <a:rPr lang="it-IT" smtClean="0"/>
              <a:t>27/04/2020</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6EDC1A2-E1AD-4EF1-957A-907E231C9891}" type="slidenum">
              <a:rPr lang="it-IT" smtClean="0"/>
              <a:t>‹N›</a:t>
            </a:fld>
            <a:endParaRPr lang="it-IT"/>
          </a:p>
        </p:txBody>
      </p:sp>
    </p:spTree>
    <p:extLst>
      <p:ext uri="{BB962C8B-B14F-4D97-AF65-F5344CB8AC3E}">
        <p14:creationId xmlns:p14="http://schemas.microsoft.com/office/powerpoint/2010/main" val="16033648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Buongiorno</a:t>
            </a:r>
            <a:r>
              <a:rPr lang="it-IT" baseline="0" dirty="0"/>
              <a:t> bambini, io sono Anna </a:t>
            </a:r>
            <a:r>
              <a:rPr lang="it-IT" baseline="0" dirty="0" err="1"/>
              <a:t>Chiesura</a:t>
            </a:r>
            <a:r>
              <a:rPr lang="it-IT" baseline="0" dirty="0"/>
              <a:t> e lavoro come ricercatrice per ISPRA, l’istituto superiore per la protezione e la ricerca ambientale di cui vedete il simbolo qui in alto a </a:t>
            </a:r>
            <a:r>
              <a:rPr lang="it-IT" baseline="0" dirty="0" err="1"/>
              <a:t>sx</a:t>
            </a:r>
            <a:r>
              <a:rPr lang="it-IT" baseline="0" dirty="0"/>
              <a:t> e che assieme alle agenzie ambientali regionali di tutto il territorio italiano costituisce il sistema nazionale per la protezione dell’ambiente.</a:t>
            </a:r>
          </a:p>
          <a:p>
            <a:r>
              <a:rPr lang="it-IT" baseline="0" dirty="0"/>
              <a:t>In questa lezione vi </a:t>
            </a:r>
            <a:r>
              <a:rPr lang="it-IT" baseline="0" dirty="0" err="1"/>
              <a:t>parlero’</a:t>
            </a:r>
            <a:r>
              <a:rPr lang="it-IT" baseline="0" dirty="0"/>
              <a:t> del verde in città, e del valore della natura urbana per la qualità del nostro ambiente e della nostra vita.  </a:t>
            </a:r>
            <a:endParaRPr lang="it-IT" dirty="0"/>
          </a:p>
        </p:txBody>
      </p:sp>
      <p:sp>
        <p:nvSpPr>
          <p:cNvPr id="4" name="Segnaposto numero diapositiva 3"/>
          <p:cNvSpPr>
            <a:spLocks noGrp="1"/>
          </p:cNvSpPr>
          <p:nvPr>
            <p:ph type="sldNum" sz="quarter" idx="10"/>
          </p:nvPr>
        </p:nvSpPr>
        <p:spPr/>
        <p:txBody>
          <a:bodyPr/>
          <a:lstStyle/>
          <a:p>
            <a:fld id="{56EDC1A2-E1AD-4EF1-957A-907E231C9891}" type="slidenum">
              <a:rPr lang="it-IT" smtClean="0"/>
              <a:t>1</a:t>
            </a:fld>
            <a:endParaRPr lang="it-IT"/>
          </a:p>
        </p:txBody>
      </p:sp>
    </p:spTree>
    <p:extLst>
      <p:ext uri="{BB962C8B-B14F-4D97-AF65-F5344CB8AC3E}">
        <p14:creationId xmlns:p14="http://schemas.microsoft.com/office/powerpoint/2010/main" val="7891126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La possibilità delle aree</a:t>
            </a:r>
            <a:r>
              <a:rPr lang="it-IT" baseline="0" dirty="0"/>
              <a:t> </a:t>
            </a:r>
            <a:r>
              <a:rPr lang="it-IT" dirty="0"/>
              <a:t>vedi urbane di poter</a:t>
            </a:r>
            <a:r>
              <a:rPr lang="it-IT" baseline="0" dirty="0"/>
              <a:t> giocare in libertà e sicurezza, e passare del tempo fuori dagli ambienti chiusi in cui passiamo la maggior parte del nostro tempo. Di giocare e incontrare gli amici, o semplicemente di leggere un libro, camminare, e staccare la spina dal ritmo frenetico del tram tram frenetico della vita cittadina</a:t>
            </a:r>
          </a:p>
          <a:p>
            <a:r>
              <a:rPr lang="it-IT" baseline="0" dirty="0"/>
              <a:t>Questo ha importantissimi benefici non solo per l’ambiente ma anche per la salute fisica e mentale di tutti noi</a:t>
            </a:r>
            <a:endParaRPr lang="it-IT" dirty="0"/>
          </a:p>
        </p:txBody>
      </p:sp>
      <p:sp>
        <p:nvSpPr>
          <p:cNvPr id="4" name="Segnaposto numero diapositiva 3"/>
          <p:cNvSpPr>
            <a:spLocks noGrp="1"/>
          </p:cNvSpPr>
          <p:nvPr>
            <p:ph type="sldNum" sz="quarter" idx="10"/>
          </p:nvPr>
        </p:nvSpPr>
        <p:spPr/>
        <p:txBody>
          <a:bodyPr/>
          <a:lstStyle/>
          <a:p>
            <a:fld id="{56EDC1A2-E1AD-4EF1-957A-907E231C9891}" type="slidenum">
              <a:rPr lang="it-IT" smtClean="0"/>
              <a:t>10</a:t>
            </a:fld>
            <a:endParaRPr lang="it-IT"/>
          </a:p>
        </p:txBody>
      </p:sp>
    </p:spTree>
    <p:extLst>
      <p:ext uri="{BB962C8B-B14F-4D97-AF65-F5344CB8AC3E}">
        <p14:creationId xmlns:p14="http://schemas.microsoft.com/office/powerpoint/2010/main" val="4469631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Un</a:t>
            </a:r>
            <a:r>
              <a:rPr lang="mr-IN" dirty="0"/>
              <a:t>’</a:t>
            </a:r>
            <a:r>
              <a:rPr lang="it-IT" dirty="0"/>
              <a:t>altra importante funzione del verde è</a:t>
            </a:r>
            <a:r>
              <a:rPr lang="it-IT" baseline="0" dirty="0"/>
              <a:t> quella di rendere più fresche le nostre città, soprattutto in estate quando le temperature sono già molto alte. Dovete sapere che di per se stesse le città sono luoghi più caldi rispetto ai territori circostanti meno urbanizzati per quell’effetto che in termini scientifici viene chiamata isola di calore urbana: come viene raffigurato in questa immagine infatti potete vedere che la temperatura (line arancione) se parte centro città con </a:t>
            </a:r>
            <a:r>
              <a:rPr lang="it-IT" baseline="0" dirty="0" err="1"/>
              <a:t>piu’</a:t>
            </a:r>
            <a:r>
              <a:rPr lang="it-IT" baseline="0" dirty="0"/>
              <a:t> case e strade verso la campagna. Questo perché i materiali come l’asfalto e il cemento assorbono il calore</a:t>
            </a:r>
            <a:endParaRPr lang="it-IT" dirty="0"/>
          </a:p>
        </p:txBody>
      </p:sp>
      <p:sp>
        <p:nvSpPr>
          <p:cNvPr id="4" name="Segnaposto numero diapositiva 3"/>
          <p:cNvSpPr>
            <a:spLocks noGrp="1"/>
          </p:cNvSpPr>
          <p:nvPr>
            <p:ph type="sldNum" sz="quarter" idx="10"/>
          </p:nvPr>
        </p:nvSpPr>
        <p:spPr/>
        <p:txBody>
          <a:bodyPr/>
          <a:lstStyle/>
          <a:p>
            <a:fld id="{56EDC1A2-E1AD-4EF1-957A-907E231C9891}" type="slidenum">
              <a:rPr lang="it-IT" smtClean="0"/>
              <a:t>11</a:t>
            </a:fld>
            <a:endParaRPr lang="it-IT"/>
          </a:p>
        </p:txBody>
      </p:sp>
    </p:spTree>
    <p:extLst>
      <p:ext uri="{BB962C8B-B14F-4D97-AF65-F5344CB8AC3E}">
        <p14:creationId xmlns:p14="http://schemas.microsoft.com/office/powerpoint/2010/main" val="15857024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56EDC1A2-E1AD-4EF1-957A-907E231C9891}" type="slidenum">
              <a:rPr lang="it-IT" smtClean="0"/>
              <a:t>12</a:t>
            </a:fld>
            <a:endParaRPr lang="it-IT"/>
          </a:p>
        </p:txBody>
      </p:sp>
    </p:spTree>
    <p:extLst>
      <p:ext uri="{BB962C8B-B14F-4D97-AF65-F5344CB8AC3E}">
        <p14:creationId xmlns:p14="http://schemas.microsoft.com/office/powerpoint/2010/main" val="7120567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Avrete sicuramente sentito</a:t>
            </a:r>
            <a:r>
              <a:rPr lang="it-IT" baseline="0" dirty="0"/>
              <a:t> parlare degli scioperi per il clima per cui molti giovani e giovanissimi come i bambini in questa foto sono scesi in piazza per manifestare la propria </a:t>
            </a:r>
            <a:r>
              <a:rPr lang="it-IT" baseline="0" dirty="0" err="1"/>
              <a:t>preoocupazione</a:t>
            </a:r>
            <a:r>
              <a:rPr lang="it-IT" baseline="0" dirty="0"/>
              <a:t> per il futuro, perché il cambiamento climatico </a:t>
            </a:r>
            <a:r>
              <a:rPr lang="it-IT" baseline="0" dirty="0" err="1"/>
              <a:t>puo’</a:t>
            </a:r>
            <a:r>
              <a:rPr lang="it-IT" baseline="0" dirty="0"/>
              <a:t> avere conseguenze negative soprattutto nelle città ed è quindi importante ricordarsi che gli alberi aiutano a contrastarle</a:t>
            </a:r>
            <a:endParaRPr lang="it-IT" dirty="0"/>
          </a:p>
        </p:txBody>
      </p:sp>
      <p:sp>
        <p:nvSpPr>
          <p:cNvPr id="4" name="Segnaposto numero diapositiva 3"/>
          <p:cNvSpPr>
            <a:spLocks noGrp="1"/>
          </p:cNvSpPr>
          <p:nvPr>
            <p:ph type="sldNum" sz="quarter" idx="10"/>
          </p:nvPr>
        </p:nvSpPr>
        <p:spPr/>
        <p:txBody>
          <a:bodyPr/>
          <a:lstStyle/>
          <a:p>
            <a:fld id="{56EDC1A2-E1AD-4EF1-957A-907E231C9891}" type="slidenum">
              <a:rPr lang="it-IT" smtClean="0"/>
              <a:t>13</a:t>
            </a:fld>
            <a:endParaRPr lang="it-IT"/>
          </a:p>
        </p:txBody>
      </p:sp>
    </p:spTree>
    <p:extLst>
      <p:ext uri="{BB962C8B-B14F-4D97-AF65-F5344CB8AC3E}">
        <p14:creationId xmlns:p14="http://schemas.microsoft.com/office/powerpoint/2010/main" val="18894797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Sapete che nelle città l’aria che respiriamo non è proprio delle migliori a causa delle alte concentrazioni di gas inquinanti: a volte i i</a:t>
            </a:r>
            <a:r>
              <a:rPr lang="it-IT" baseline="0" dirty="0"/>
              <a:t> sindaci bloccano la circolazione delle macchine perché i livelli di inquinamento sono troppo alti </a:t>
            </a:r>
            <a:endParaRPr lang="it-IT" dirty="0"/>
          </a:p>
        </p:txBody>
      </p:sp>
      <p:sp>
        <p:nvSpPr>
          <p:cNvPr id="4" name="Segnaposto numero diapositiva 3"/>
          <p:cNvSpPr>
            <a:spLocks noGrp="1"/>
          </p:cNvSpPr>
          <p:nvPr>
            <p:ph type="sldNum" sz="quarter" idx="10"/>
          </p:nvPr>
        </p:nvSpPr>
        <p:spPr/>
        <p:txBody>
          <a:bodyPr/>
          <a:lstStyle/>
          <a:p>
            <a:fld id="{56EDC1A2-E1AD-4EF1-957A-907E231C9891}" type="slidenum">
              <a:rPr lang="it-IT" smtClean="0"/>
              <a:t>14</a:t>
            </a:fld>
            <a:endParaRPr lang="it-IT"/>
          </a:p>
        </p:txBody>
      </p:sp>
    </p:spTree>
    <p:extLst>
      <p:ext uri="{BB962C8B-B14F-4D97-AF65-F5344CB8AC3E}">
        <p14:creationId xmlns:p14="http://schemas.microsoft.com/office/powerpoint/2010/main" val="20473020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Alberi, Parchi e giardini sono amici dell’uomo, ma anche di altri essere viventi</a:t>
            </a:r>
            <a:r>
              <a:rPr lang="it-IT" baseline="0" dirty="0"/>
              <a:t> animali: uccelli, insetti, mammiferi e tantissimi altri animali trovano rifugio e cibo nelle aree verdi urbane ed è quindi importante anche per loro e per la biodiversità preservare il verde in città. Di questo </a:t>
            </a:r>
            <a:endParaRPr lang="it-IT" dirty="0"/>
          </a:p>
        </p:txBody>
      </p:sp>
      <p:sp>
        <p:nvSpPr>
          <p:cNvPr id="4" name="Segnaposto numero diapositiva 3"/>
          <p:cNvSpPr>
            <a:spLocks noGrp="1"/>
          </p:cNvSpPr>
          <p:nvPr>
            <p:ph type="sldNum" sz="quarter" idx="10"/>
          </p:nvPr>
        </p:nvSpPr>
        <p:spPr/>
        <p:txBody>
          <a:bodyPr/>
          <a:lstStyle/>
          <a:p>
            <a:fld id="{56EDC1A2-E1AD-4EF1-957A-907E231C9891}" type="slidenum">
              <a:rPr lang="it-IT" smtClean="0"/>
              <a:t>15</a:t>
            </a:fld>
            <a:endParaRPr lang="it-IT"/>
          </a:p>
        </p:txBody>
      </p:sp>
    </p:spTree>
    <p:extLst>
      <p:ext uri="{BB962C8B-B14F-4D97-AF65-F5344CB8AC3E}">
        <p14:creationId xmlns:p14="http://schemas.microsoft.com/office/powerpoint/2010/main" val="3160797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Gli alberi quindi sono</a:t>
            </a:r>
            <a:r>
              <a:rPr lang="it-IT" baseline="0" dirty="0"/>
              <a:t> una risorsa importante nell’ambiente urbano, tanto è ver che esiste la Giornata nazionale degli alberi che cade il 21 novembre di ogni anni giornata in cui tantissime scuole in tutta Italia piantano un albero nella propria scuola. E questo gesto anche se piccolo contribuisce a rendere più vivibile il nostro ambiente, il nostro quartiere e i bambini che verranno dopo potranno godere dei benefici</a:t>
            </a:r>
            <a:endParaRPr lang="it-IT" dirty="0"/>
          </a:p>
        </p:txBody>
      </p:sp>
      <p:sp>
        <p:nvSpPr>
          <p:cNvPr id="4" name="Segnaposto numero diapositiva 3"/>
          <p:cNvSpPr>
            <a:spLocks noGrp="1"/>
          </p:cNvSpPr>
          <p:nvPr>
            <p:ph type="sldNum" sz="quarter" idx="10"/>
          </p:nvPr>
        </p:nvSpPr>
        <p:spPr/>
        <p:txBody>
          <a:bodyPr/>
          <a:lstStyle/>
          <a:p>
            <a:fld id="{56EDC1A2-E1AD-4EF1-957A-907E231C9891}" type="slidenum">
              <a:rPr lang="it-IT" smtClean="0"/>
              <a:t>16</a:t>
            </a:fld>
            <a:endParaRPr lang="it-IT"/>
          </a:p>
        </p:txBody>
      </p:sp>
    </p:spTree>
    <p:extLst>
      <p:ext uri="{BB962C8B-B14F-4D97-AF65-F5344CB8AC3E}">
        <p14:creationId xmlns:p14="http://schemas.microsoft.com/office/powerpoint/2010/main" val="757008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56EDC1A2-E1AD-4EF1-957A-907E231C9891}" type="slidenum">
              <a:rPr lang="it-IT" smtClean="0"/>
              <a:t>17</a:t>
            </a:fld>
            <a:endParaRPr lang="it-IT"/>
          </a:p>
        </p:txBody>
      </p:sp>
    </p:spTree>
    <p:extLst>
      <p:ext uri="{BB962C8B-B14F-4D97-AF65-F5344CB8AC3E}">
        <p14:creationId xmlns:p14="http://schemas.microsoft.com/office/powerpoint/2010/main" val="15179894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56EDC1A2-E1AD-4EF1-957A-907E231C9891}" type="slidenum">
              <a:rPr lang="it-IT" smtClean="0"/>
              <a:t>18</a:t>
            </a:fld>
            <a:endParaRPr lang="it-IT"/>
          </a:p>
        </p:txBody>
      </p:sp>
    </p:spTree>
    <p:extLst>
      <p:ext uri="{BB962C8B-B14F-4D97-AF65-F5344CB8AC3E}">
        <p14:creationId xmlns:p14="http://schemas.microsoft.com/office/powerpoint/2010/main" val="10896285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Vi chiederete subito: ma</a:t>
            </a:r>
            <a:r>
              <a:rPr lang="it-IT" baseline="0" dirty="0"/>
              <a:t> c’è la natura in città? E’ possibile che le città, i luoghi dove maggiormente si concentrano le persone, le case e le strade, e le grandi infrastrutture esista ancora la natura? Certo non possiamo pensare di trovare boschi, foreste e fiumi incontaminati ma possiamo trovare tanti tipi di aree verdi, alcune eredità del passato altre realizzate dall’uomo assieme alle città per garantire lo svago e la ricreazione degli abitanti. </a:t>
            </a:r>
          </a:p>
          <a:p>
            <a:r>
              <a:rPr lang="it-IT" baseline="0" dirty="0"/>
              <a:t>Quindi esistono vari tipi di aree verdi in città</a:t>
            </a:r>
            <a:endParaRPr lang="it-IT" dirty="0"/>
          </a:p>
        </p:txBody>
      </p:sp>
      <p:sp>
        <p:nvSpPr>
          <p:cNvPr id="4" name="Segnaposto numero diapositiva 3"/>
          <p:cNvSpPr>
            <a:spLocks noGrp="1"/>
          </p:cNvSpPr>
          <p:nvPr>
            <p:ph type="sldNum" sz="quarter" idx="10"/>
          </p:nvPr>
        </p:nvSpPr>
        <p:spPr/>
        <p:txBody>
          <a:bodyPr/>
          <a:lstStyle/>
          <a:p>
            <a:fld id="{56EDC1A2-E1AD-4EF1-957A-907E231C9891}" type="slidenum">
              <a:rPr lang="it-IT" smtClean="0"/>
              <a:t>2</a:t>
            </a:fld>
            <a:endParaRPr lang="it-IT"/>
          </a:p>
        </p:txBody>
      </p:sp>
    </p:spTree>
    <p:extLst>
      <p:ext uri="{BB962C8B-B14F-4D97-AF65-F5344CB8AC3E}">
        <p14:creationId xmlns:p14="http://schemas.microsoft.com/office/powerpoint/2010/main" val="20961235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Per rendervi</a:t>
            </a:r>
            <a:r>
              <a:rPr lang="it-IT" baseline="0" dirty="0"/>
              <a:t> meglio l’idea ho preso questa immagine satellitare che fa vedere dall’alto un quartiere di Roma: vedete che oltre alle strade, ai palazzi e al grigio del cemento ci sono anche degli spazi verdi, che possono essere di diverso tipo in funzione di dove si trovano e di come vengono usati. </a:t>
            </a:r>
            <a:endParaRPr lang="it-IT" dirty="0"/>
          </a:p>
        </p:txBody>
      </p:sp>
      <p:sp>
        <p:nvSpPr>
          <p:cNvPr id="4" name="Segnaposto numero diapositiva 3"/>
          <p:cNvSpPr>
            <a:spLocks noGrp="1"/>
          </p:cNvSpPr>
          <p:nvPr>
            <p:ph type="sldNum" sz="quarter" idx="10"/>
          </p:nvPr>
        </p:nvSpPr>
        <p:spPr/>
        <p:txBody>
          <a:bodyPr/>
          <a:lstStyle/>
          <a:p>
            <a:fld id="{56EDC1A2-E1AD-4EF1-957A-907E231C9891}" type="slidenum">
              <a:rPr lang="it-IT" smtClean="0"/>
              <a:t>3</a:t>
            </a:fld>
            <a:endParaRPr lang="it-IT"/>
          </a:p>
        </p:txBody>
      </p:sp>
    </p:spTree>
    <p:extLst>
      <p:ext uri="{BB962C8B-B14F-4D97-AF65-F5344CB8AC3E}">
        <p14:creationId xmlns:p14="http://schemas.microsoft.com/office/powerpoint/2010/main" val="11594693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D49DD304-893A-467D-B454-99F9B24F9C13}" type="slidenum">
              <a:rPr lang="it-IT" smtClean="0"/>
              <a:pPr/>
              <a:t>4</a:t>
            </a:fld>
            <a:endParaRPr lang="it-IT"/>
          </a:p>
        </p:txBody>
      </p:sp>
    </p:spTree>
    <p:extLst>
      <p:ext uri="{BB962C8B-B14F-4D97-AF65-F5344CB8AC3E}">
        <p14:creationId xmlns:p14="http://schemas.microsoft.com/office/powerpoint/2010/main" val="1808086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it-IT" dirty="0"/>
              <a:t>Nelle città italiane</a:t>
            </a:r>
            <a:r>
              <a:rPr lang="it-IT" baseline="0" dirty="0"/>
              <a:t> è molto diffuso il verde storico, </a:t>
            </a:r>
            <a:endParaRPr lang="it-IT" dirty="0"/>
          </a:p>
        </p:txBody>
      </p:sp>
      <p:sp>
        <p:nvSpPr>
          <p:cNvPr id="4" name="Segnaposto numero diapositiva 3"/>
          <p:cNvSpPr>
            <a:spLocks noGrp="1"/>
          </p:cNvSpPr>
          <p:nvPr>
            <p:ph type="sldNum" sz="quarter" idx="10"/>
          </p:nvPr>
        </p:nvSpPr>
        <p:spPr/>
        <p:txBody>
          <a:bodyPr/>
          <a:lstStyle/>
          <a:p>
            <a:fld id="{D49DD304-893A-467D-B454-99F9B24F9C13}" type="slidenum">
              <a:rPr lang="it-IT" smtClean="0"/>
              <a:pPr/>
              <a:t>5</a:t>
            </a:fld>
            <a:endParaRPr lang="it-IT"/>
          </a:p>
        </p:txBody>
      </p:sp>
    </p:spTree>
    <p:extLst>
      <p:ext uri="{BB962C8B-B14F-4D97-AF65-F5344CB8AC3E}">
        <p14:creationId xmlns:p14="http://schemas.microsoft.com/office/powerpoint/2010/main" val="36476521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it-IT" dirty="0"/>
              <a:t>Il verde attrezzato è un’altra tipologia:</a:t>
            </a:r>
            <a:r>
              <a:rPr lang="it-IT" baseline="0" dirty="0"/>
              <a:t> sono parchi e giardini dotati di aree specifiche per il gioco e lo sport, attrezzate di panchine altalene, cestini, illuminazione e giochi per ricrearsi e fare attività fisica. </a:t>
            </a:r>
            <a:endParaRPr lang="it-IT" dirty="0"/>
          </a:p>
        </p:txBody>
      </p:sp>
      <p:sp>
        <p:nvSpPr>
          <p:cNvPr id="4" name="Segnaposto numero diapositiva 3"/>
          <p:cNvSpPr>
            <a:spLocks noGrp="1"/>
          </p:cNvSpPr>
          <p:nvPr>
            <p:ph type="sldNum" sz="quarter" idx="10"/>
          </p:nvPr>
        </p:nvSpPr>
        <p:spPr/>
        <p:txBody>
          <a:bodyPr/>
          <a:lstStyle/>
          <a:p>
            <a:fld id="{D49DD304-893A-467D-B454-99F9B24F9C13}" type="slidenum">
              <a:rPr lang="it-IT" smtClean="0"/>
              <a:pPr/>
              <a:t>6</a:t>
            </a:fld>
            <a:endParaRPr lang="it-IT"/>
          </a:p>
        </p:txBody>
      </p:sp>
    </p:spTree>
    <p:extLst>
      <p:ext uri="{BB962C8B-B14F-4D97-AF65-F5344CB8AC3E}">
        <p14:creationId xmlns:p14="http://schemas.microsoft.com/office/powerpoint/2010/main" val="6011931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Nelle aree </a:t>
            </a:r>
            <a:r>
              <a:rPr lang="it-IT" dirty="0" err="1"/>
              <a:t>piu’</a:t>
            </a:r>
            <a:r>
              <a:rPr lang="it-IT" dirty="0"/>
              <a:t> periferiche delle città esistono anche le aree agricole, destinate alla coltivazione o</a:t>
            </a:r>
            <a:r>
              <a:rPr lang="it-IT" baseline="0" dirty="0"/>
              <a:t> all’allevamento, e anche aree adibite a forestazione urbana, utilizzate cioè per piantare alberi perché come vedremo fra poco gli alberi forniscono importanti benefici all’ambiente.</a:t>
            </a:r>
            <a:endParaRPr lang="it-IT" dirty="0"/>
          </a:p>
        </p:txBody>
      </p:sp>
      <p:sp>
        <p:nvSpPr>
          <p:cNvPr id="4" name="Segnaposto numero diapositiva 3"/>
          <p:cNvSpPr>
            <a:spLocks noGrp="1"/>
          </p:cNvSpPr>
          <p:nvPr>
            <p:ph type="sldNum" sz="quarter" idx="10"/>
          </p:nvPr>
        </p:nvSpPr>
        <p:spPr/>
        <p:txBody>
          <a:bodyPr/>
          <a:lstStyle/>
          <a:p>
            <a:fld id="{56EDC1A2-E1AD-4EF1-957A-907E231C9891}" type="slidenum">
              <a:rPr lang="it-IT" smtClean="0"/>
              <a:t>7</a:t>
            </a:fld>
            <a:endParaRPr lang="it-IT"/>
          </a:p>
        </p:txBody>
      </p:sp>
    </p:spTree>
    <p:extLst>
      <p:ext uri="{BB962C8B-B14F-4D97-AF65-F5344CB8AC3E}">
        <p14:creationId xmlns:p14="http://schemas.microsoft.com/office/powerpoint/2010/main" val="20184136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Di dimensioni minori ma comunque molto</a:t>
            </a:r>
            <a:r>
              <a:rPr lang="it-IT" baseline="0" dirty="0"/>
              <a:t> importanti sono i giardini scolastici e gli orti urbani. I giardini delle scuole e il verde annesso agli edifici scolastici </a:t>
            </a:r>
            <a:r>
              <a:rPr lang="mr-IN" baseline="0" dirty="0"/>
              <a:t>–</a:t>
            </a:r>
            <a:r>
              <a:rPr lang="it-IT" baseline="0" dirty="0"/>
              <a:t> quelli che hanno la fortuna di averne </a:t>
            </a:r>
            <a:r>
              <a:rPr lang="mr-IN" baseline="0" dirty="0"/>
              <a:t>–</a:t>
            </a:r>
            <a:r>
              <a:rPr lang="it-IT" baseline="0" dirty="0"/>
              <a:t> sono fondamentali per la ricreazione outdoor e l’attività fisica dei bambini, gli orti urbani </a:t>
            </a:r>
            <a:endParaRPr lang="it-IT" dirty="0"/>
          </a:p>
        </p:txBody>
      </p:sp>
      <p:sp>
        <p:nvSpPr>
          <p:cNvPr id="4" name="Segnaposto numero diapositiva 3"/>
          <p:cNvSpPr>
            <a:spLocks noGrp="1"/>
          </p:cNvSpPr>
          <p:nvPr>
            <p:ph type="sldNum" sz="quarter" idx="10"/>
          </p:nvPr>
        </p:nvSpPr>
        <p:spPr/>
        <p:txBody>
          <a:bodyPr/>
          <a:lstStyle/>
          <a:p>
            <a:fld id="{56EDC1A2-E1AD-4EF1-957A-907E231C9891}" type="slidenum">
              <a:rPr lang="it-IT" smtClean="0"/>
              <a:t>8</a:t>
            </a:fld>
            <a:endParaRPr lang="it-IT"/>
          </a:p>
        </p:txBody>
      </p:sp>
    </p:spTree>
    <p:extLst>
      <p:ext uri="{BB962C8B-B14F-4D97-AF65-F5344CB8AC3E}">
        <p14:creationId xmlns:p14="http://schemas.microsoft.com/office/powerpoint/2010/main" val="13734509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Tutti questi diversi tipi di verde contribuiscono </a:t>
            </a:r>
            <a:r>
              <a:rPr lang="it-IT" baseline="0" dirty="0"/>
              <a:t>a rendere </a:t>
            </a:r>
            <a:r>
              <a:rPr lang="it-IT" baseline="0" dirty="0" err="1"/>
              <a:t>piu’</a:t>
            </a:r>
            <a:r>
              <a:rPr lang="it-IT" baseline="0" dirty="0"/>
              <a:t> vivibili le nostre città, attraverso molte funzioni ambientali e sociali. Tanto è vero che l’ISPRA, ma anche molti altri Enti di livello internazionale, come per esempio l’organizzazione mondiale della sanità considerano la presenza di verde pubblico nelle città un importante indicatore di qualità ambientale e di benessere. Vediamo insieme i principali benefici della natura in città</a:t>
            </a:r>
            <a:endParaRPr lang="it-IT" dirty="0"/>
          </a:p>
        </p:txBody>
      </p:sp>
      <p:sp>
        <p:nvSpPr>
          <p:cNvPr id="4" name="Segnaposto numero diapositiva 3"/>
          <p:cNvSpPr>
            <a:spLocks noGrp="1"/>
          </p:cNvSpPr>
          <p:nvPr>
            <p:ph type="sldNum" sz="quarter" idx="10"/>
          </p:nvPr>
        </p:nvSpPr>
        <p:spPr/>
        <p:txBody>
          <a:bodyPr/>
          <a:lstStyle/>
          <a:p>
            <a:fld id="{56EDC1A2-E1AD-4EF1-957A-907E231C9891}" type="slidenum">
              <a:rPr lang="it-IT" smtClean="0"/>
              <a:t>9</a:t>
            </a:fld>
            <a:endParaRPr lang="it-IT"/>
          </a:p>
        </p:txBody>
      </p:sp>
    </p:spTree>
    <p:extLst>
      <p:ext uri="{BB962C8B-B14F-4D97-AF65-F5344CB8AC3E}">
        <p14:creationId xmlns:p14="http://schemas.microsoft.com/office/powerpoint/2010/main" val="5476934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it-IT"/>
              <a:t>Fare clic per modificare lo stile del titolo</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4/27/2020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dirty="0"/>
              <a:pPr/>
              <a:t>‹N›</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olo e sottotitolo">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it-IT"/>
              <a:t>Fare clic per modificare lo stile del titolo</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Modifica gli stili del testo dello schema</a:t>
            </a:r>
          </a:p>
        </p:txBody>
      </p:sp>
      <p:sp>
        <p:nvSpPr>
          <p:cNvPr id="4" name="Date Placeholder 3"/>
          <p:cNvSpPr>
            <a:spLocks noGrp="1"/>
          </p:cNvSpPr>
          <p:nvPr>
            <p:ph type="dt" sz="half" idx="10"/>
          </p:nvPr>
        </p:nvSpPr>
        <p:spPr/>
        <p:txBody>
          <a:bodyPr/>
          <a:lstStyle/>
          <a:p>
            <a:fld id="{B61BEF0D-F0BB-DE4B-95CE-6DB70DBA9567}" type="datetimeFigureOut">
              <a:rPr lang="en-US" dirty="0"/>
              <a:pPr/>
              <a:t>4/27/2020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‹N›</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zio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it-IT"/>
              <a:t>Fare clic per modificare lo stile del titolo</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it-IT"/>
              <a:t>Modifica gli stili del testo dello schema</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Modifica gli stili del testo dello schema</a:t>
            </a:r>
          </a:p>
        </p:txBody>
      </p:sp>
      <p:sp>
        <p:nvSpPr>
          <p:cNvPr id="4" name="Date Placeholder 3"/>
          <p:cNvSpPr>
            <a:spLocks noGrp="1"/>
          </p:cNvSpPr>
          <p:nvPr>
            <p:ph type="dt" sz="half" idx="10"/>
          </p:nvPr>
        </p:nvSpPr>
        <p:spPr/>
        <p:txBody>
          <a:bodyPr/>
          <a:lstStyle/>
          <a:p>
            <a:fld id="{B61BEF0D-F0BB-DE4B-95CE-6DB70DBA9567}" type="datetimeFigureOut">
              <a:rPr lang="en-US" dirty="0"/>
              <a:pPr/>
              <a:t>4/27/2020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‹N›</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cheda nome">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it-IT"/>
              <a:t>Fare clic per modificare lo stile del titolo</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it-IT"/>
              <a:t>Modifica gli stili del testo dello schema</a:t>
            </a:r>
          </a:p>
        </p:txBody>
      </p:sp>
      <p:sp>
        <p:nvSpPr>
          <p:cNvPr id="5" name="Date Placeholder 4"/>
          <p:cNvSpPr>
            <a:spLocks noGrp="1"/>
          </p:cNvSpPr>
          <p:nvPr>
            <p:ph type="dt" sz="half" idx="10"/>
          </p:nvPr>
        </p:nvSpPr>
        <p:spPr/>
        <p:txBody>
          <a:bodyPr/>
          <a:lstStyle/>
          <a:p>
            <a:fld id="{B61BEF0D-F0BB-DE4B-95CE-6DB70DBA9567}" type="datetimeFigureOut">
              <a:rPr lang="en-US" dirty="0"/>
              <a:pPr/>
              <a:t>4/27/2020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‹N›</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cheda nome citazione">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it-IT"/>
              <a:t>Fare clic per modificare lo stile del titolo</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it-IT"/>
              <a:t>Modifica gli stili del testo dello schema</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it-IT"/>
              <a:t>Modifica gli stili del testo dello schema</a:t>
            </a:r>
          </a:p>
        </p:txBody>
      </p:sp>
      <p:sp>
        <p:nvSpPr>
          <p:cNvPr id="5" name="Date Placeholder 4"/>
          <p:cNvSpPr>
            <a:spLocks noGrp="1"/>
          </p:cNvSpPr>
          <p:nvPr>
            <p:ph type="dt" sz="half" idx="10"/>
          </p:nvPr>
        </p:nvSpPr>
        <p:spPr/>
        <p:txBody>
          <a:bodyPr/>
          <a:lstStyle/>
          <a:p>
            <a:fld id="{B61BEF0D-F0BB-DE4B-95CE-6DB70DBA9567}" type="datetimeFigureOut">
              <a:rPr lang="en-US" dirty="0"/>
              <a:pPr/>
              <a:t>4/27/2020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‹N›</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ero o falso">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it-IT"/>
              <a:t>Fare clic per modificare lo stile del titolo</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it-IT"/>
              <a:t>Modifica gli stili del testo dello schema</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it-IT"/>
              <a:t>Modifica gli stili del testo dello schema</a:t>
            </a:r>
          </a:p>
        </p:txBody>
      </p:sp>
      <p:sp>
        <p:nvSpPr>
          <p:cNvPr id="5" name="Date Placeholder 4"/>
          <p:cNvSpPr>
            <a:spLocks noGrp="1"/>
          </p:cNvSpPr>
          <p:nvPr>
            <p:ph type="dt" sz="half" idx="10"/>
          </p:nvPr>
        </p:nvSpPr>
        <p:spPr/>
        <p:txBody>
          <a:bodyPr/>
          <a:lstStyle/>
          <a:p>
            <a:fld id="{B61BEF0D-F0BB-DE4B-95CE-6DB70DBA9567}" type="datetimeFigureOut">
              <a:rPr lang="en-US" dirty="0"/>
              <a:pPr/>
              <a:t>4/27/2020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‹N›</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Vertical Text Placeholder 2"/>
          <p:cNvSpPr>
            <a:spLocks noGrp="1"/>
          </p:cNvSpPr>
          <p:nvPr>
            <p:ph type="body" orient="vert" idx="1"/>
          </p:nvPr>
        </p:nvSpPr>
        <p:spPr/>
        <p:txBody>
          <a:bodyPr vert="eaVert" ancho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4/27/2020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it-IT"/>
              <a:t>Fare clic per modificare lo stile del titolo</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4/27/2020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it-IT"/>
              <a:t>Fare clic per modificare lo stile del titolo</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4/27/2020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it-IT"/>
              <a:t>Fare clic per modificare lo stile del titolo</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Modifica gli stili del testo dello schema</a:t>
            </a:r>
          </a:p>
        </p:txBody>
      </p:sp>
      <p:sp>
        <p:nvSpPr>
          <p:cNvPr id="4" name="Date Placeholder 3"/>
          <p:cNvSpPr>
            <a:spLocks noGrp="1"/>
          </p:cNvSpPr>
          <p:nvPr>
            <p:ph type="dt" sz="half" idx="10"/>
          </p:nvPr>
        </p:nvSpPr>
        <p:spPr/>
        <p:txBody>
          <a:bodyPr/>
          <a:lstStyle/>
          <a:p>
            <a:fld id="{B61BEF0D-F0BB-DE4B-95CE-6DB70DBA9567}" type="datetimeFigureOut">
              <a:rPr lang="en-US" dirty="0"/>
              <a:pPr/>
              <a:t>4/27/2020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‹N›</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it-IT"/>
              <a:t>Fare clic per modificare lo stile del titolo</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4/27/2020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‹N›</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it-IT"/>
              <a:t>Fare clic per modificare lo stile del titolo</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4/27/2020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‹N›</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4/27/2020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4/27/2020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it-IT"/>
              <a:t>Fare clic per modificare lo stile del titolo</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Modifica gli stili del testo dello schema</a:t>
            </a:r>
          </a:p>
        </p:txBody>
      </p:sp>
      <p:sp>
        <p:nvSpPr>
          <p:cNvPr id="5" name="Date Placeholder 4"/>
          <p:cNvSpPr>
            <a:spLocks noGrp="1"/>
          </p:cNvSpPr>
          <p:nvPr>
            <p:ph type="dt" sz="half" idx="10"/>
          </p:nvPr>
        </p:nvSpPr>
        <p:spPr/>
        <p:txBody>
          <a:bodyPr/>
          <a:lstStyle/>
          <a:p>
            <a:fld id="{B61BEF0D-F0BB-DE4B-95CE-6DB70DBA9567}" type="datetimeFigureOut">
              <a:rPr lang="en-US" dirty="0"/>
              <a:pPr/>
              <a:t>4/27/2020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it-IT"/>
              <a:t>Fare clic per modificare lo stile del titolo</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a:t>Fare clic sull'icona per inserire un'immagine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Modifica gli stili del testo dello schema</a:t>
            </a:r>
          </a:p>
        </p:txBody>
      </p:sp>
      <p:sp>
        <p:nvSpPr>
          <p:cNvPr id="5" name="Date Placeholder 4"/>
          <p:cNvSpPr>
            <a:spLocks noGrp="1"/>
          </p:cNvSpPr>
          <p:nvPr>
            <p:ph type="dt" sz="half" idx="10"/>
          </p:nvPr>
        </p:nvSpPr>
        <p:spPr/>
        <p:txBody>
          <a:bodyPr/>
          <a:lstStyle/>
          <a:p>
            <a:fld id="{B61BEF0D-F0BB-DE4B-95CE-6DB70DBA9567}" type="datetimeFigureOut">
              <a:rPr lang="en-US" dirty="0"/>
              <a:pPr/>
              <a:t>4/27/2020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‹N›</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it-IT"/>
              <a:t>Fare clic per modificare lo stile del titolo</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4/27/2020</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dirty="0"/>
              <a:pPr/>
              <a:t>‹N›</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2" r:id="rId12"/>
    <p:sldLayoutId id="2147483663" r:id="rId13"/>
    <p:sldLayoutId id="2147483664" r:id="rId14"/>
    <p:sldLayoutId id="2147483658" r:id="rId15"/>
    <p:sldLayoutId id="2147483659"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7.xml"/><Relationship Id="rId7" Type="http://schemas.openxmlformats.org/officeDocument/2006/relationships/image" Target="../media/image24.jp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3.jpg"/><Relationship Id="rId5" Type="http://schemas.openxmlformats.org/officeDocument/2006/relationships/image" Target="../media/image22.jpe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png"/><Relationship Id="rId5" Type="http://schemas.openxmlformats.org/officeDocument/2006/relationships/image" Target="../media/image25.jpe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31.jpg"/><Relationship Id="rId5" Type="http://schemas.openxmlformats.org/officeDocument/2006/relationships/image" Target="../media/image30.jp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7.xml"/><Relationship Id="rId7" Type="http://schemas.openxmlformats.org/officeDocument/2006/relationships/image" Target="../media/image34.jpe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33.jpg"/><Relationship Id="rId5" Type="http://schemas.openxmlformats.org/officeDocument/2006/relationships/image" Target="../media/image32.jpe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37.jp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36.webp"/><Relationship Id="rId5" Type="http://schemas.openxmlformats.org/officeDocument/2006/relationships/image" Target="../media/image35.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7.m4a"/><Relationship Id="rId1" Type="http://schemas.microsoft.com/office/2007/relationships/media" Target="../media/media17.m4a"/><Relationship Id="rId6" Type="http://schemas.microsoft.com/office/2007/relationships/hdphoto" Target="../media/hdphoto1.wdp"/><Relationship Id="rId5" Type="http://schemas.openxmlformats.org/officeDocument/2006/relationships/image" Target="../media/image38.jpe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4.jpe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3.jpeg"/><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png"/><Relationship Id="rId5" Type="http://schemas.openxmlformats.org/officeDocument/2006/relationships/image" Target="../media/image5.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7.xml"/><Relationship Id="rId7" Type="http://schemas.openxmlformats.org/officeDocument/2006/relationships/image" Target="../media/image8.jpe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notesSlide" Target="../notesSlides/notesSlide4.xml"/><Relationship Id="rId9" Type="http://schemas.openxmlformats.org/officeDocument/2006/relationships/image" Target="../media/image2.png"/></Relationships>
</file>

<file path=ppt/slides/_rels/slide5.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slideLayout" Target="../slideLayouts/slideLayout7.xml"/><Relationship Id="rId7" Type="http://schemas.openxmlformats.org/officeDocument/2006/relationships/image" Target="../media/image11.jpe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0.jpeg"/><Relationship Id="rId5" Type="http://schemas.openxmlformats.org/officeDocument/2006/relationships/image" Target="../media/image9.png"/><Relationship Id="rId10" Type="http://schemas.openxmlformats.org/officeDocument/2006/relationships/image" Target="../media/image2.png"/><Relationship Id="rId4" Type="http://schemas.openxmlformats.org/officeDocument/2006/relationships/notesSlide" Target="../notesSlides/notesSlide5.xml"/><Relationship Id="rId9" Type="http://schemas.openxmlformats.org/officeDocument/2006/relationships/image" Target="../media/image1.png"/></Relationships>
</file>

<file path=ppt/slides/_rels/slide6.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7.xml"/><Relationship Id="rId7" Type="http://schemas.openxmlformats.org/officeDocument/2006/relationships/image" Target="../media/image15.jpe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notesSlide" Target="../notesSlides/notesSlide6.xml"/><Relationship Id="rId9" Type="http://schemas.openxmlformats.org/officeDocument/2006/relationships/image" Target="../media/image2.png"/></Relationships>
</file>

<file path=ppt/slides/_rels/slide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Layout" Target="../slideLayouts/slideLayout7.xml"/><Relationship Id="rId7" Type="http://schemas.openxmlformats.org/officeDocument/2006/relationships/image" Target="../media/image17.jpe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6.jpeg"/><Relationship Id="rId5" Type="http://schemas.openxmlformats.org/officeDocument/2006/relationships/image" Target="../media/image9.png"/><Relationship Id="rId4" Type="http://schemas.openxmlformats.org/officeDocument/2006/relationships/notesSlide" Target="../notesSlides/notesSlide7.xml"/><Relationship Id="rId9" Type="http://schemas.openxmlformats.org/officeDocument/2006/relationships/image" Target="../media/image2.png"/></Relationships>
</file>

<file path=ppt/slides/_rels/slide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7.xml"/><Relationship Id="rId7" Type="http://schemas.openxmlformats.org/officeDocument/2006/relationships/image" Target="../media/image1.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png"/><Relationship Id="rId5" Type="http://schemas.openxmlformats.org/officeDocument/2006/relationships/image" Target="../media/image21.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435100" y="1324772"/>
            <a:ext cx="10134600" cy="1569660"/>
          </a:xfrm>
          <a:prstGeom prst="rect">
            <a:avLst/>
          </a:prstGeom>
          <a:noFill/>
        </p:spPr>
        <p:txBody>
          <a:bodyPr wrap="square" rtlCol="0">
            <a:spAutoFit/>
          </a:bodyPr>
          <a:lstStyle/>
          <a:p>
            <a:pPr algn="ctr"/>
            <a:r>
              <a:rPr lang="it-IT" sz="3200" b="1" dirty="0">
                <a:solidFill>
                  <a:schemeClr val="accent4">
                    <a:lumMod val="50000"/>
                  </a:schemeClr>
                </a:solidFill>
                <a:cs typeface="Arial" panose="020B0604020202020204" pitchFamily="34" charset="0"/>
              </a:rPr>
              <a:t>IL VERDE IN </a:t>
            </a:r>
            <a:r>
              <a:rPr lang="it-IT" sz="3200" b="1" dirty="0">
                <a:solidFill>
                  <a:schemeClr val="accent4">
                    <a:lumMod val="50000"/>
                  </a:schemeClr>
                </a:solidFill>
              </a:rPr>
              <a:t>CITTÀ:</a:t>
            </a:r>
            <a:endParaRPr lang="it-IT" sz="3200" b="1" dirty="0">
              <a:solidFill>
                <a:schemeClr val="accent4">
                  <a:lumMod val="50000"/>
                </a:schemeClr>
              </a:solidFill>
              <a:cs typeface="Arial" panose="020B0604020202020204" pitchFamily="34" charset="0"/>
            </a:endParaRPr>
          </a:p>
          <a:p>
            <a:pPr algn="ctr"/>
            <a:endParaRPr lang="it-IT" sz="3200" b="1" dirty="0">
              <a:solidFill>
                <a:schemeClr val="accent4">
                  <a:lumMod val="50000"/>
                </a:schemeClr>
              </a:solidFill>
              <a:cs typeface="Arial" panose="020B0604020202020204" pitchFamily="34" charset="0"/>
            </a:endParaRPr>
          </a:p>
          <a:p>
            <a:pPr algn="ctr"/>
            <a:r>
              <a:rPr lang="it-IT" sz="3200" b="1" dirty="0">
                <a:solidFill>
                  <a:schemeClr val="accent4">
                    <a:lumMod val="50000"/>
                  </a:schemeClr>
                </a:solidFill>
                <a:cs typeface="Arial" panose="020B0604020202020204" pitchFamily="34" charset="0"/>
              </a:rPr>
              <a:t>IL VALORE DELLA NATURA SOTTO CASA</a:t>
            </a:r>
          </a:p>
        </p:txBody>
      </p:sp>
      <p:sp>
        <p:nvSpPr>
          <p:cNvPr id="4" name="CasellaDiTesto 3"/>
          <p:cNvSpPr txBox="1"/>
          <p:nvPr/>
        </p:nvSpPr>
        <p:spPr>
          <a:xfrm>
            <a:off x="2333767" y="5182969"/>
            <a:ext cx="7833815" cy="923330"/>
          </a:xfrm>
          <a:prstGeom prst="rect">
            <a:avLst/>
          </a:prstGeom>
          <a:noFill/>
        </p:spPr>
        <p:txBody>
          <a:bodyPr wrap="square" rtlCol="0">
            <a:spAutoFit/>
          </a:bodyPr>
          <a:lstStyle/>
          <a:p>
            <a:pPr algn="ctr"/>
            <a:r>
              <a:rPr lang="it-IT" b="1" dirty="0">
                <a:solidFill>
                  <a:schemeClr val="accent4"/>
                </a:solidFill>
              </a:rPr>
              <a:t>Anna </a:t>
            </a:r>
            <a:r>
              <a:rPr lang="it-IT" b="1" dirty="0" err="1">
                <a:solidFill>
                  <a:schemeClr val="accent4"/>
                </a:solidFill>
              </a:rPr>
              <a:t>Chiesura</a:t>
            </a:r>
            <a:endParaRPr lang="it-IT" b="1" dirty="0">
              <a:solidFill>
                <a:schemeClr val="accent4"/>
              </a:solidFill>
            </a:endParaRPr>
          </a:p>
          <a:p>
            <a:pPr algn="ctr"/>
            <a:r>
              <a:rPr lang="it-IT" b="1" dirty="0">
                <a:solidFill>
                  <a:schemeClr val="accent4"/>
                </a:solidFill>
              </a:rPr>
              <a:t> </a:t>
            </a:r>
          </a:p>
          <a:p>
            <a:pPr algn="ctr"/>
            <a:r>
              <a:rPr lang="it-IT" b="1" dirty="0">
                <a:solidFill>
                  <a:schemeClr val="accent4"/>
                </a:solidFill>
              </a:rPr>
              <a:t>Istituto Superiore per la Protezione e la Ricerca Ambientale - ISPRA</a:t>
            </a:r>
          </a:p>
        </p:txBody>
      </p:sp>
      <p:pic>
        <p:nvPicPr>
          <p:cNvPr id="5" name="Immagine 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49837" y="136478"/>
            <a:ext cx="1731414" cy="670618"/>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3092751202"/>
      </p:ext>
    </p:extLst>
  </p:cSld>
  <p:clrMapOvr>
    <a:masterClrMapping/>
  </p:clrMapOvr>
  <mc:AlternateContent xmlns:mc="http://schemas.openxmlformats.org/markup-compatibility/2006" xmlns:p14="http://schemas.microsoft.com/office/powerpoint/2010/main">
    <mc:Choice Requires="p14">
      <p:transition spd="slow" p14:dur="2000" advTm="40326"/>
    </mc:Choice>
    <mc:Fallback xmlns="">
      <p:transition spd="slow" advTm="403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269140" y="725786"/>
            <a:ext cx="4563470" cy="3422602"/>
          </a:xfrm>
          <a:prstGeom prst="rect">
            <a:avLst/>
          </a:prstGeom>
        </p:spPr>
      </p:pic>
      <p:sp>
        <p:nvSpPr>
          <p:cNvPr id="3" name="CasellaDiTesto 2"/>
          <p:cNvSpPr txBox="1"/>
          <p:nvPr/>
        </p:nvSpPr>
        <p:spPr>
          <a:xfrm>
            <a:off x="2715904" y="245659"/>
            <a:ext cx="7137779" cy="369332"/>
          </a:xfrm>
          <a:prstGeom prst="rect">
            <a:avLst/>
          </a:prstGeom>
          <a:noFill/>
        </p:spPr>
        <p:txBody>
          <a:bodyPr wrap="square" rtlCol="0">
            <a:spAutoFit/>
          </a:bodyPr>
          <a:lstStyle/>
          <a:p>
            <a:r>
              <a:rPr lang="it-IT" b="1">
                <a:solidFill>
                  <a:schemeClr val="accent4">
                    <a:lumMod val="50000"/>
                  </a:schemeClr>
                </a:solidFill>
              </a:rPr>
              <a:t>FUNZIONE LUDICA, DI RICREAZIONE E SVAGO ALL’ARIA APERTA</a:t>
            </a:r>
          </a:p>
        </p:txBody>
      </p:sp>
      <p:sp>
        <p:nvSpPr>
          <p:cNvPr id="5" name="CasellaDiTesto 4"/>
          <p:cNvSpPr txBox="1"/>
          <p:nvPr/>
        </p:nvSpPr>
        <p:spPr>
          <a:xfrm>
            <a:off x="1934922" y="1030790"/>
            <a:ext cx="4493173" cy="1200329"/>
          </a:xfrm>
          <a:prstGeom prst="rect">
            <a:avLst/>
          </a:prstGeom>
          <a:noFill/>
        </p:spPr>
        <p:txBody>
          <a:bodyPr wrap="square" rtlCol="0">
            <a:spAutoFit/>
          </a:bodyPr>
          <a:lstStyle/>
          <a:p>
            <a:r>
              <a:rPr lang="it-IT" dirty="0"/>
              <a:t>Giocare in libertà e sicurezza</a:t>
            </a:r>
          </a:p>
          <a:p>
            <a:r>
              <a:rPr lang="it-IT" dirty="0"/>
              <a:t>Incontrare gli amici</a:t>
            </a:r>
          </a:p>
          <a:p>
            <a:r>
              <a:rPr lang="it-IT" dirty="0"/>
              <a:t>Camminare e fare sport</a:t>
            </a:r>
          </a:p>
          <a:p>
            <a:r>
              <a:rPr lang="it-IT" dirty="0"/>
              <a:t>Leggere un libro e “staccare la spina”</a:t>
            </a:r>
          </a:p>
        </p:txBody>
      </p:sp>
      <p:pic>
        <p:nvPicPr>
          <p:cNvPr id="6" name="Immagine 5"/>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647980" y="2646919"/>
            <a:ext cx="5152318" cy="3864239"/>
          </a:xfrm>
          <a:prstGeom prst="rect">
            <a:avLst/>
          </a:prstGeom>
        </p:spPr>
      </p:pic>
      <p:pic>
        <p:nvPicPr>
          <p:cNvPr id="4" name="Immagine 3"/>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958954" y="3597323"/>
            <a:ext cx="5105400" cy="3048000"/>
          </a:xfrm>
          <a:prstGeom prst="rect">
            <a:avLst/>
          </a:prstGeom>
        </p:spPr>
      </p:pic>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636790009"/>
      </p:ext>
    </p:extLst>
  </p:cSld>
  <p:clrMapOvr>
    <a:masterClrMapping/>
  </p:clrMapOvr>
  <mc:AlternateContent xmlns:mc="http://schemas.openxmlformats.org/markup-compatibility/2006" xmlns:p14="http://schemas.microsoft.com/office/powerpoint/2010/main">
    <mc:Choice Requires="p14">
      <p:transition spd="slow" p14:dur="2000" advTm="40194"/>
    </mc:Choice>
    <mc:Fallback xmlns="">
      <p:transition spd="slow" advTm="401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2456597" y="518615"/>
            <a:ext cx="8625385" cy="400110"/>
          </a:xfrm>
          <a:prstGeom prst="rect">
            <a:avLst/>
          </a:prstGeom>
          <a:noFill/>
        </p:spPr>
        <p:txBody>
          <a:bodyPr wrap="square" rtlCol="0">
            <a:spAutoFit/>
          </a:bodyPr>
          <a:lstStyle/>
          <a:p>
            <a:r>
              <a:rPr lang="it-IT" sz="2000" b="1" dirty="0">
                <a:solidFill>
                  <a:schemeClr val="accent4">
                    <a:lumMod val="50000"/>
                  </a:schemeClr>
                </a:solidFill>
              </a:rPr>
              <a:t>Il VERDE CI </a:t>
            </a:r>
            <a:r>
              <a:rPr lang="it-IT" sz="2000" b="1">
                <a:solidFill>
                  <a:schemeClr val="accent4">
                    <a:lumMod val="50000"/>
                  </a:schemeClr>
                </a:solidFill>
              </a:rPr>
              <a:t>REGALA FRESCURA E REGOLA IL MICROCLIMA URBANO</a:t>
            </a:r>
            <a:endParaRPr lang="it-IT" sz="2000" b="1" dirty="0">
              <a:solidFill>
                <a:schemeClr val="accent4">
                  <a:lumMod val="50000"/>
                </a:schemeClr>
              </a:solidFill>
            </a:endParaRPr>
          </a:p>
        </p:txBody>
      </p:sp>
      <p:pic>
        <p:nvPicPr>
          <p:cNvPr id="3" name="Immagine 2"/>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132767" y="1637731"/>
            <a:ext cx="5985654" cy="4237631"/>
          </a:xfrm>
          <a:prstGeom prst="rect">
            <a:avLst/>
          </a:prstGeom>
        </p:spPr>
      </p:pic>
      <p:sp>
        <p:nvSpPr>
          <p:cNvPr id="5" name="CasellaDiTesto 4"/>
          <p:cNvSpPr txBox="1"/>
          <p:nvPr/>
        </p:nvSpPr>
        <p:spPr>
          <a:xfrm>
            <a:off x="7792871" y="2279218"/>
            <a:ext cx="3794077" cy="1200329"/>
          </a:xfrm>
          <a:prstGeom prst="rect">
            <a:avLst/>
          </a:prstGeom>
          <a:noFill/>
        </p:spPr>
        <p:txBody>
          <a:bodyPr wrap="square" rtlCol="0">
            <a:spAutoFit/>
          </a:bodyPr>
          <a:lstStyle/>
          <a:p>
            <a:r>
              <a:rPr lang="it-IT" dirty="0"/>
              <a:t>La presenza di alberi con le loro chiome raffresca l’ambiente grazie ad ombreggiamento </a:t>
            </a:r>
            <a:r>
              <a:rPr lang="it-IT"/>
              <a:t>ed evapotraspirazione</a:t>
            </a:r>
          </a:p>
        </p:txBody>
      </p:sp>
      <p:sp>
        <p:nvSpPr>
          <p:cNvPr id="6" name="CasellaDiTesto 5"/>
          <p:cNvSpPr txBox="1"/>
          <p:nvPr/>
        </p:nvSpPr>
        <p:spPr>
          <a:xfrm>
            <a:off x="7588155" y="3944203"/>
            <a:ext cx="3998793" cy="1200329"/>
          </a:xfrm>
          <a:prstGeom prst="rect">
            <a:avLst/>
          </a:prstGeom>
          <a:noFill/>
        </p:spPr>
        <p:txBody>
          <a:bodyPr wrap="square" rtlCol="0">
            <a:spAutoFit/>
          </a:bodyPr>
          <a:lstStyle/>
          <a:p>
            <a:r>
              <a:rPr lang="it-IT" dirty="0"/>
              <a:t>Con temperature più fresche in estate si utilizzano meno i condizionatori,  si consuma meno energia e si inquina di meno!</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2145282616"/>
      </p:ext>
    </p:extLst>
  </p:cSld>
  <p:clrMapOvr>
    <a:masterClrMapping/>
  </p:clrMapOvr>
  <mc:AlternateContent xmlns:mc="http://schemas.openxmlformats.org/markup-compatibility/2006" xmlns:p14="http://schemas.microsoft.com/office/powerpoint/2010/main">
    <mc:Choice Requires="p14">
      <p:transition spd="slow" p14:dur="2000" advTm="89387"/>
    </mc:Choice>
    <mc:Fallback xmlns="">
      <p:transition spd="slow" advTm="893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990644" y="1271065"/>
            <a:ext cx="6782362" cy="923330"/>
          </a:xfrm>
          <a:prstGeom prst="rect">
            <a:avLst/>
          </a:prstGeom>
          <a:noFill/>
        </p:spPr>
        <p:txBody>
          <a:bodyPr wrap="square" rtlCol="0">
            <a:spAutoFit/>
          </a:bodyPr>
          <a:lstStyle/>
          <a:p>
            <a:r>
              <a:rPr lang="it-IT" dirty="0"/>
              <a:t>Gli alberi ci aiutano a contrastare il fenomeno del </a:t>
            </a:r>
            <a:r>
              <a:rPr lang="it-IT" b="1" dirty="0">
                <a:solidFill>
                  <a:srgbClr val="C00000"/>
                </a:solidFill>
              </a:rPr>
              <a:t>Riscaldamento globale </a:t>
            </a:r>
            <a:r>
              <a:rPr lang="it-IT" dirty="0"/>
              <a:t>(Global </a:t>
            </a:r>
            <a:r>
              <a:rPr lang="it-IT" dirty="0" err="1"/>
              <a:t>warming</a:t>
            </a:r>
            <a:r>
              <a:rPr lang="it-IT" dirty="0"/>
              <a:t> in inglese) </a:t>
            </a:r>
          </a:p>
          <a:p>
            <a:r>
              <a:rPr lang="it-IT" dirty="0"/>
              <a:t>La terra si sta surriscaldando per colpa </a:t>
            </a:r>
            <a:r>
              <a:rPr lang="it-IT" b="1" dirty="0">
                <a:solidFill>
                  <a:srgbClr val="C00000"/>
                </a:solidFill>
              </a:rPr>
              <a:t>dell’EFFETTO SERRA</a:t>
            </a:r>
          </a:p>
        </p:txBody>
      </p:sp>
      <p:pic>
        <p:nvPicPr>
          <p:cNvPr id="4" name="Immagine 3"/>
          <p:cNvPicPr>
            <a:picLocks noChangeAspect="1"/>
          </p:cNvPicPr>
          <p:nvPr/>
        </p:nvPicPr>
        <p:blipFill>
          <a:blip r:embed="rId5"/>
          <a:stretch>
            <a:fillRect/>
          </a:stretch>
        </p:blipFill>
        <p:spPr>
          <a:xfrm>
            <a:off x="2199387" y="2248987"/>
            <a:ext cx="3533775" cy="3248025"/>
          </a:xfrm>
          <a:prstGeom prst="rect">
            <a:avLst/>
          </a:prstGeom>
        </p:spPr>
      </p:pic>
      <p:sp>
        <p:nvSpPr>
          <p:cNvPr id="6" name="CasellaDiTesto 5"/>
          <p:cNvSpPr txBox="1"/>
          <p:nvPr/>
        </p:nvSpPr>
        <p:spPr>
          <a:xfrm>
            <a:off x="1180484" y="171597"/>
            <a:ext cx="6509982" cy="707886"/>
          </a:xfrm>
          <a:prstGeom prst="rect">
            <a:avLst/>
          </a:prstGeom>
          <a:noFill/>
        </p:spPr>
        <p:txBody>
          <a:bodyPr wrap="square" rtlCol="0">
            <a:spAutoFit/>
          </a:bodyPr>
          <a:lstStyle/>
          <a:p>
            <a:r>
              <a:rPr lang="it-IT" sz="2000" b="1" dirty="0">
                <a:solidFill>
                  <a:schemeClr val="accent4">
                    <a:lumMod val="50000"/>
                  </a:schemeClr>
                </a:solidFill>
              </a:rPr>
              <a:t>GLI ALBERI CATTURANO L’ANIDRIDE CARBONICA</a:t>
            </a:r>
          </a:p>
          <a:p>
            <a:pPr algn="ctr"/>
            <a:r>
              <a:rPr lang="it-IT" sz="2000" b="1" dirty="0">
                <a:solidFill>
                  <a:schemeClr val="accent4">
                    <a:lumMod val="50000"/>
                  </a:schemeClr>
                </a:solidFill>
              </a:rPr>
              <a:t>e contrastano il cambiamento climatico</a:t>
            </a:r>
          </a:p>
        </p:txBody>
      </p:sp>
      <p:pic>
        <p:nvPicPr>
          <p:cNvPr id="5" name="Immagine 4"/>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635875" y="0"/>
            <a:ext cx="4286250" cy="6858000"/>
          </a:xfrm>
          <a:prstGeom prst="rect">
            <a:avLst/>
          </a:prstGeom>
        </p:spPr>
      </p:pic>
      <p:sp>
        <p:nvSpPr>
          <p:cNvPr id="7" name="CasellaDiTesto 6"/>
          <p:cNvSpPr txBox="1"/>
          <p:nvPr/>
        </p:nvSpPr>
        <p:spPr>
          <a:xfrm>
            <a:off x="1344260" y="5616727"/>
            <a:ext cx="7241393" cy="1200329"/>
          </a:xfrm>
          <a:prstGeom prst="rect">
            <a:avLst/>
          </a:prstGeom>
          <a:noFill/>
        </p:spPr>
        <p:txBody>
          <a:bodyPr wrap="square" rtlCol="0">
            <a:spAutoFit/>
          </a:bodyPr>
          <a:lstStyle/>
          <a:p>
            <a:pPr algn="ctr"/>
            <a:r>
              <a:rPr lang="it-IT" dirty="0"/>
              <a:t>Gli alberi ci aiutano contro il riscaldamento globale</a:t>
            </a:r>
          </a:p>
          <a:p>
            <a:pPr algn="ctr"/>
            <a:r>
              <a:rPr lang="it-IT" dirty="0"/>
              <a:t>Perché assorbono l’anidride carbonica – una delle principali cause dell’effetto serra – grazie alle loro FOGLIE  e attraverso la FOTOSINTESI CLOROFILLIANA con cui si fabbricano il nutrimento </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948970087"/>
      </p:ext>
    </p:extLst>
  </p:cSld>
  <p:clrMapOvr>
    <a:masterClrMapping/>
  </p:clrMapOvr>
  <mc:AlternateContent xmlns:mc="http://schemas.openxmlformats.org/markup-compatibility/2006" xmlns:p14="http://schemas.microsoft.com/office/powerpoint/2010/main">
    <mc:Choice Requires="p14">
      <p:transition spd="slow" p14:dur="2000" advTm="59348"/>
    </mc:Choice>
    <mc:Fallback xmlns="">
      <p:transition spd="slow" advTm="593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1591407"/>
            <a:ext cx="12192000" cy="4970585"/>
          </a:xfrm>
          <a:prstGeom prst="rect">
            <a:avLst/>
          </a:prstGeom>
        </p:spPr>
      </p:pic>
      <p:sp>
        <p:nvSpPr>
          <p:cNvPr id="6" name="Rettangolo 5"/>
          <p:cNvSpPr/>
          <p:nvPr/>
        </p:nvSpPr>
        <p:spPr>
          <a:xfrm>
            <a:off x="2222500" y="6582825"/>
            <a:ext cx="10198100" cy="215444"/>
          </a:xfrm>
          <a:prstGeom prst="rect">
            <a:avLst/>
          </a:prstGeom>
        </p:spPr>
        <p:txBody>
          <a:bodyPr wrap="square">
            <a:spAutoFit/>
          </a:bodyPr>
          <a:lstStyle/>
          <a:p>
            <a:r>
              <a:rPr lang="it-IT" sz="800" dirty="0"/>
              <a:t>https://www.ilfattoquotidiano.it/2019/03/15/global-strike-for-future-lo-sciopero-per-il-clima-visto-dai-bambini-in-piazza-a-roma-ho-paura-che-la-terra-muore-o-si-secca/5040505/</a:t>
            </a:r>
          </a:p>
        </p:txBody>
      </p:sp>
      <p:pic>
        <p:nvPicPr>
          <p:cNvPr id="7" name="Immagine 6"/>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664700" y="78702"/>
            <a:ext cx="1511300" cy="1455498"/>
          </a:xfrm>
          <a:prstGeom prst="rect">
            <a:avLst/>
          </a:prstGeom>
        </p:spPr>
      </p:pic>
      <p:sp>
        <p:nvSpPr>
          <p:cNvPr id="2" name="CasellaDiTesto 1"/>
          <p:cNvSpPr txBox="1"/>
          <p:nvPr/>
        </p:nvSpPr>
        <p:spPr>
          <a:xfrm>
            <a:off x="2347415" y="545910"/>
            <a:ext cx="2784143" cy="646331"/>
          </a:xfrm>
          <a:prstGeom prst="rect">
            <a:avLst/>
          </a:prstGeom>
          <a:noFill/>
        </p:spPr>
        <p:txBody>
          <a:bodyPr wrap="square" rtlCol="0">
            <a:spAutoFit/>
          </a:bodyPr>
          <a:lstStyle/>
          <a:p>
            <a:r>
              <a:rPr lang="it-IT" dirty="0"/>
              <a:t>Scioperi per il clima </a:t>
            </a:r>
          </a:p>
          <a:p>
            <a:endParaRPr lang="it-IT"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4192242270"/>
      </p:ext>
    </p:extLst>
  </p:cSld>
  <p:clrMapOvr>
    <a:masterClrMapping/>
  </p:clrMapOvr>
  <mc:AlternateContent xmlns:mc="http://schemas.openxmlformats.org/markup-compatibility/2006" xmlns:p14="http://schemas.microsoft.com/office/powerpoint/2010/main">
    <mc:Choice Requires="p14">
      <p:transition spd="slow" p14:dur="2000" advTm="39245"/>
    </mc:Choice>
    <mc:Fallback xmlns="">
      <p:transition spd="slow" advTm="392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3193575" y="218898"/>
            <a:ext cx="6073253" cy="400110"/>
          </a:xfrm>
          <a:prstGeom prst="rect">
            <a:avLst/>
          </a:prstGeom>
          <a:noFill/>
        </p:spPr>
        <p:txBody>
          <a:bodyPr wrap="square" rtlCol="0">
            <a:spAutoFit/>
          </a:bodyPr>
          <a:lstStyle/>
          <a:p>
            <a:r>
              <a:rPr lang="it-IT" sz="2000" b="1" dirty="0">
                <a:solidFill>
                  <a:schemeClr val="accent4">
                    <a:lumMod val="50000"/>
                  </a:schemeClr>
                </a:solidFill>
              </a:rPr>
              <a:t>GLI ALBERI FILTRANO GLI </a:t>
            </a:r>
            <a:r>
              <a:rPr lang="it-IT" sz="2000" b="1">
                <a:solidFill>
                  <a:schemeClr val="accent4">
                    <a:lumMod val="50000"/>
                  </a:schemeClr>
                </a:solidFill>
              </a:rPr>
              <a:t>INQUINANTI DELL’ARIA</a:t>
            </a:r>
            <a:endParaRPr lang="it-IT" sz="2000" b="1" dirty="0">
              <a:solidFill>
                <a:schemeClr val="accent4">
                  <a:lumMod val="50000"/>
                </a:schemeClr>
              </a:solidFill>
            </a:endParaRPr>
          </a:p>
        </p:txBody>
      </p:sp>
      <p:pic>
        <p:nvPicPr>
          <p:cNvPr id="3" name="Immagine 2"/>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471724" y="2120599"/>
            <a:ext cx="4569515" cy="2573723"/>
          </a:xfrm>
          <a:prstGeom prst="rect">
            <a:avLst/>
          </a:prstGeom>
        </p:spPr>
      </p:pic>
      <p:sp>
        <p:nvSpPr>
          <p:cNvPr id="4" name="Rettangolo 3"/>
          <p:cNvSpPr/>
          <p:nvPr/>
        </p:nvSpPr>
        <p:spPr>
          <a:xfrm>
            <a:off x="1628892" y="619008"/>
            <a:ext cx="10267002" cy="1200329"/>
          </a:xfrm>
          <a:prstGeom prst="rect">
            <a:avLst/>
          </a:prstGeom>
        </p:spPr>
        <p:txBody>
          <a:bodyPr wrap="square">
            <a:spAutoFit/>
          </a:bodyPr>
          <a:lstStyle/>
          <a:p>
            <a:pPr algn="ctr"/>
            <a:r>
              <a:rPr lang="it-IT" dirty="0">
                <a:solidFill>
                  <a:srgbClr val="222222"/>
                </a:solidFill>
              </a:rPr>
              <a:t>Gli alberi sono in grado di assorbire i gas inquinanti come ozono (O3), monossido di carbonio (CO), biossido d’azoto (NO2) e anidride solforosa (SO2), </a:t>
            </a:r>
          </a:p>
          <a:p>
            <a:pPr algn="ctr"/>
            <a:r>
              <a:rPr lang="it-IT" dirty="0">
                <a:solidFill>
                  <a:srgbClr val="222222"/>
                </a:solidFill>
              </a:rPr>
              <a:t>e così facendo ci fanno un grande servizio: </a:t>
            </a:r>
          </a:p>
          <a:p>
            <a:pPr algn="ctr"/>
            <a:r>
              <a:rPr lang="it-IT" b="1" dirty="0">
                <a:solidFill>
                  <a:schemeClr val="accent4">
                    <a:lumMod val="50000"/>
                  </a:schemeClr>
                </a:solidFill>
              </a:rPr>
              <a:t>riducono lo smog delle nostre città e migliorano la qualità dell’aria che respiriamo</a:t>
            </a:r>
            <a:r>
              <a:rPr lang="it-IT" dirty="0">
                <a:solidFill>
                  <a:srgbClr val="222222"/>
                </a:solidFill>
              </a:rPr>
              <a:t>!</a:t>
            </a:r>
            <a:endParaRPr lang="it-IT" b="1" dirty="0">
              <a:solidFill>
                <a:schemeClr val="accent4">
                  <a:lumMod val="50000"/>
                </a:schemeClr>
              </a:solidFill>
            </a:endParaRPr>
          </a:p>
        </p:txBody>
      </p:sp>
      <p:pic>
        <p:nvPicPr>
          <p:cNvPr id="5" name="Immagine 4"/>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9255058" y="1969968"/>
            <a:ext cx="2640836" cy="4775643"/>
          </a:xfrm>
          <a:prstGeom prst="rect">
            <a:avLst/>
          </a:prstGeom>
        </p:spPr>
      </p:pic>
      <p:sp>
        <p:nvSpPr>
          <p:cNvPr id="6" name="Rettangolo 5"/>
          <p:cNvSpPr/>
          <p:nvPr/>
        </p:nvSpPr>
        <p:spPr>
          <a:xfrm>
            <a:off x="2993239" y="5102915"/>
            <a:ext cx="6096000" cy="1477328"/>
          </a:xfrm>
          <a:prstGeom prst="rect">
            <a:avLst/>
          </a:prstGeom>
        </p:spPr>
        <p:txBody>
          <a:bodyPr>
            <a:spAutoFit/>
          </a:bodyPr>
          <a:lstStyle/>
          <a:p>
            <a:pPr algn="ctr"/>
            <a:r>
              <a:rPr lang="it-IT" dirty="0"/>
              <a:t>Come fanno? Sulla superficie fogliare sono presenti delle strutture quali i peli e le cere che riescono a intercettare e trattenere le polveri sottili, quindi la loro concentrazione nell’aria</a:t>
            </a:r>
            <a:br>
              <a:rPr lang="it-IT" dirty="0"/>
            </a:br>
            <a:r>
              <a:rPr lang="it-IT" b="1" dirty="0">
                <a:solidFill>
                  <a:schemeClr val="accent4">
                    <a:lumMod val="50000"/>
                  </a:schemeClr>
                </a:solidFill>
              </a:rPr>
              <a:t>Beneficio per la salute pubblica</a:t>
            </a:r>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513799026"/>
      </p:ext>
    </p:extLst>
  </p:cSld>
  <p:clrMapOvr>
    <a:masterClrMapping/>
  </p:clrMapOvr>
  <mc:AlternateContent xmlns:mc="http://schemas.openxmlformats.org/markup-compatibility/2006" xmlns:p14="http://schemas.microsoft.com/office/powerpoint/2010/main">
    <mc:Choice Requires="p14">
      <p:transition spd="slow" p14:dur="2000" advTm="101848"/>
    </mc:Choice>
    <mc:Fallback xmlns="">
      <p:transition spd="slow" advTm="1018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2028306" y="227559"/>
            <a:ext cx="5073174" cy="369332"/>
          </a:xfrm>
          <a:prstGeom prst="rect">
            <a:avLst/>
          </a:prstGeom>
          <a:noFill/>
        </p:spPr>
        <p:txBody>
          <a:bodyPr wrap="square" rtlCol="0">
            <a:spAutoFit/>
          </a:bodyPr>
          <a:lstStyle/>
          <a:p>
            <a:r>
              <a:rPr lang="it-IT" b="1">
                <a:solidFill>
                  <a:schemeClr val="accent4">
                    <a:lumMod val="50000"/>
                  </a:schemeClr>
                </a:solidFill>
              </a:rPr>
              <a:t>PARCHI E GIARDINI OASI DI BIODIVERSITA’</a:t>
            </a:r>
          </a:p>
        </p:txBody>
      </p:sp>
      <p:pic>
        <p:nvPicPr>
          <p:cNvPr id="4" name="Immagine 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174194" y="4153957"/>
            <a:ext cx="5854572" cy="3573570"/>
          </a:xfrm>
          <a:prstGeom prst="rect">
            <a:avLst/>
          </a:prstGeom>
        </p:spPr>
      </p:pic>
      <p:pic>
        <p:nvPicPr>
          <p:cNvPr id="5" name="Immagine 4"/>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7101480" y="603944"/>
            <a:ext cx="5090519" cy="3314331"/>
          </a:xfrm>
          <a:prstGeom prst="rect">
            <a:avLst/>
          </a:prstGeom>
        </p:spPr>
      </p:pic>
      <p:sp>
        <p:nvSpPr>
          <p:cNvPr id="6" name="CasellaDiTesto 5"/>
          <p:cNvSpPr txBox="1"/>
          <p:nvPr/>
        </p:nvSpPr>
        <p:spPr>
          <a:xfrm>
            <a:off x="2028306" y="963215"/>
            <a:ext cx="4904510" cy="369332"/>
          </a:xfrm>
          <a:prstGeom prst="rect">
            <a:avLst/>
          </a:prstGeom>
          <a:noFill/>
        </p:spPr>
        <p:txBody>
          <a:bodyPr wrap="square" rtlCol="0">
            <a:spAutoFit/>
          </a:bodyPr>
          <a:lstStyle/>
          <a:p>
            <a:r>
              <a:rPr lang="it-IT"/>
              <a:t>Il verde amico </a:t>
            </a:r>
            <a:r>
              <a:rPr lang="it-IT" dirty="0"/>
              <a:t>dell’uomo e degli animali</a:t>
            </a:r>
          </a:p>
        </p:txBody>
      </p:sp>
      <p:sp>
        <p:nvSpPr>
          <p:cNvPr id="7" name="CasellaDiTesto 6"/>
          <p:cNvSpPr txBox="1"/>
          <p:nvPr/>
        </p:nvSpPr>
        <p:spPr>
          <a:xfrm>
            <a:off x="846594" y="1524266"/>
            <a:ext cx="5437728" cy="369332"/>
          </a:xfrm>
          <a:prstGeom prst="rect">
            <a:avLst/>
          </a:prstGeom>
          <a:noFill/>
        </p:spPr>
        <p:txBody>
          <a:bodyPr wrap="square" rtlCol="0">
            <a:spAutoFit/>
          </a:bodyPr>
          <a:lstStyle/>
          <a:p>
            <a:r>
              <a:rPr lang="it-IT" dirty="0"/>
              <a:t>Oasi, rifugio </a:t>
            </a:r>
            <a:r>
              <a:rPr lang="it-IT"/>
              <a:t>e cibo</a:t>
            </a:r>
            <a:endParaRPr lang="it-IT" dirty="0"/>
          </a:p>
        </p:txBody>
      </p:sp>
      <p:sp>
        <p:nvSpPr>
          <p:cNvPr id="8" name="CasellaDiTesto 7"/>
          <p:cNvSpPr txBox="1"/>
          <p:nvPr/>
        </p:nvSpPr>
        <p:spPr>
          <a:xfrm>
            <a:off x="714895" y="2039561"/>
            <a:ext cx="5447069" cy="369332"/>
          </a:xfrm>
          <a:prstGeom prst="rect">
            <a:avLst/>
          </a:prstGeom>
          <a:noFill/>
        </p:spPr>
        <p:txBody>
          <a:bodyPr wrap="square" rtlCol="0">
            <a:spAutoFit/>
          </a:bodyPr>
          <a:lstStyle/>
          <a:p>
            <a:r>
              <a:rPr lang="it-IT" dirty="0"/>
              <a:t>Lezione ISPRA “Verde e biodiversità animale”</a:t>
            </a:r>
          </a:p>
        </p:txBody>
      </p:sp>
      <p:pic>
        <p:nvPicPr>
          <p:cNvPr id="9" name="Immagine 8" descr="sfondo_buone pratiche.jpg">
            <a:extLst>
              <a:ext uri="{FF2B5EF4-FFF2-40B4-BE49-F238E27FC236}">
                <a16:creationId xmlns:a16="http://schemas.microsoft.com/office/drawing/2014/main" id="{81C5A95F-F7FA-4E49-9AB5-0798701A2E6B}"/>
              </a:ext>
            </a:extLst>
          </p:cNvPr>
          <p:cNvPicPr>
            <a:picLocks noChangeAspect="1"/>
          </p:cNvPicPr>
          <p:nvPr/>
        </p:nvPicPr>
        <p:blipFill>
          <a:blip r:embed="rId7">
            <a:extLst>
              <a:ext uri="{28A0092B-C50C-407E-A947-70E740481C1C}">
                <a14:useLocalDpi xmlns:a14="http://schemas.microsoft.com/office/drawing/2010/main"/>
              </a:ext>
            </a:extLst>
          </a:blip>
          <a:srcRect/>
          <a:stretch>
            <a:fillRect/>
          </a:stretch>
        </p:blipFill>
        <p:spPr bwMode="auto">
          <a:xfrm>
            <a:off x="551543" y="2785278"/>
            <a:ext cx="3252781" cy="38499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032170770"/>
      </p:ext>
    </p:extLst>
  </p:cSld>
  <p:clrMapOvr>
    <a:masterClrMapping/>
  </p:clrMapOvr>
  <mc:AlternateContent xmlns:mc="http://schemas.openxmlformats.org/markup-compatibility/2006" xmlns:p14="http://schemas.microsoft.com/office/powerpoint/2010/main">
    <mc:Choice Requires="p14">
      <p:transition spd="slow" p14:dur="2000" advTm="43201"/>
    </mc:Choice>
    <mc:Fallback xmlns="">
      <p:transition spd="slow" advTm="432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939800" y="1358900"/>
            <a:ext cx="6007100" cy="830997"/>
          </a:xfrm>
          <a:prstGeom prst="rect">
            <a:avLst/>
          </a:prstGeom>
          <a:noFill/>
        </p:spPr>
        <p:txBody>
          <a:bodyPr wrap="square" rtlCol="0">
            <a:spAutoFit/>
          </a:bodyPr>
          <a:lstStyle/>
          <a:p>
            <a:r>
              <a:rPr lang="it-IT" sz="1600" dirty="0"/>
              <a:t>Legge 10/2013: 	</a:t>
            </a:r>
          </a:p>
          <a:p>
            <a:pPr marL="285750" indent="-285750">
              <a:buFontTx/>
              <a:buChar char="-"/>
            </a:pPr>
            <a:r>
              <a:rPr lang="it-IT" sz="1600" dirty="0"/>
              <a:t>albero per ogni nuovo nato/adottato</a:t>
            </a:r>
          </a:p>
          <a:p>
            <a:pPr marL="285750" indent="-285750">
              <a:buFontTx/>
              <a:buChar char="-"/>
            </a:pPr>
            <a:r>
              <a:rPr lang="it-IT" sz="1600" dirty="0"/>
              <a:t>Giornata nazionale dell’albero 21 Novembre</a:t>
            </a:r>
          </a:p>
        </p:txBody>
      </p:sp>
      <p:pic>
        <p:nvPicPr>
          <p:cNvPr id="5" name="Immagine 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999850" y="97060"/>
            <a:ext cx="1715716" cy="1376898"/>
          </a:xfrm>
          <a:prstGeom prst="rect">
            <a:avLst/>
          </a:prstGeom>
        </p:spPr>
      </p:pic>
      <p:pic>
        <p:nvPicPr>
          <p:cNvPr id="6" name="Immagine 5"/>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8079012" y="109180"/>
            <a:ext cx="3890737" cy="6595599"/>
          </a:xfrm>
          <a:prstGeom prst="rect">
            <a:avLst/>
          </a:prstGeom>
        </p:spPr>
      </p:pic>
      <p:sp>
        <p:nvSpPr>
          <p:cNvPr id="7" name="Titolo 6"/>
          <p:cNvSpPr>
            <a:spLocks noGrp="1"/>
          </p:cNvSpPr>
          <p:nvPr>
            <p:ph type="title"/>
          </p:nvPr>
        </p:nvSpPr>
        <p:spPr>
          <a:xfrm>
            <a:off x="617437" y="109180"/>
            <a:ext cx="5270609" cy="582390"/>
          </a:xfrm>
        </p:spPr>
        <p:txBody>
          <a:bodyPr>
            <a:noAutofit/>
          </a:bodyPr>
          <a:lstStyle/>
          <a:p>
            <a:pPr algn="ctr"/>
            <a:r>
              <a:rPr lang="it-IT" sz="2000" b="1" dirty="0">
                <a:solidFill>
                  <a:schemeClr val="accent4">
                    <a:lumMod val="50000"/>
                  </a:schemeClr>
                </a:solidFill>
              </a:rPr>
              <a:t>GIORNATA NAZIONALE  DEGLI ALBERI</a:t>
            </a:r>
          </a:p>
        </p:txBody>
      </p:sp>
      <p:pic>
        <p:nvPicPr>
          <p:cNvPr id="8" name="Immagine 7"/>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1638300" y="2495459"/>
            <a:ext cx="5810250" cy="4105275"/>
          </a:xfrm>
          <a:prstGeom prst="rect">
            <a:avLst/>
          </a:prstGeom>
        </p:spPr>
      </p:pic>
      <p:sp>
        <p:nvSpPr>
          <p:cNvPr id="9" name="Rettangolo 8"/>
          <p:cNvSpPr/>
          <p:nvPr/>
        </p:nvSpPr>
        <p:spPr>
          <a:xfrm>
            <a:off x="1397000" y="6600734"/>
            <a:ext cx="7823200" cy="230832"/>
          </a:xfrm>
          <a:prstGeom prst="rect">
            <a:avLst/>
          </a:prstGeom>
        </p:spPr>
        <p:txBody>
          <a:bodyPr wrap="square">
            <a:spAutoFit/>
          </a:bodyPr>
          <a:lstStyle/>
          <a:p>
            <a:r>
              <a:rPr lang="it-IT" sz="900" dirty="0"/>
              <a:t>https://www.varesenews.it/2019/11/caronno-pertusella-festa-dellalbero-piccoli-della-scuola-santalessandro/875210/</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033591749"/>
      </p:ext>
    </p:extLst>
  </p:cSld>
  <p:clrMapOvr>
    <a:masterClrMapping/>
  </p:clrMapOvr>
  <mc:AlternateContent xmlns:mc="http://schemas.openxmlformats.org/markup-compatibility/2006" xmlns:p14="http://schemas.microsoft.com/office/powerpoint/2010/main">
    <mc:Choice Requires="p14">
      <p:transition spd="slow" p14:dur="2000" advTm="43951"/>
    </mc:Choice>
    <mc:Fallback xmlns="">
      <p:transition spd="slow" advTm="439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p:cNvPicPr>
            <a:picLocks noGrp="1" noChangeAspect="1"/>
          </p:cNvPicPr>
          <p:nvPr>
            <p:ph idx="1"/>
          </p:nvPr>
        </p:nvPicPr>
        <p:blipFill>
          <a:blip r:embed="rId5" cstate="email">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a:ext>
            </a:extLst>
          </a:blip>
          <a:stretch>
            <a:fillRect/>
          </a:stretch>
        </p:blipFill>
        <p:spPr>
          <a:xfrm>
            <a:off x="3196324" y="1638300"/>
            <a:ext cx="8015677" cy="4984750"/>
          </a:xfrm>
        </p:spPr>
      </p:pic>
      <p:sp>
        <p:nvSpPr>
          <p:cNvPr id="2" name="Rettangolo 1"/>
          <p:cNvSpPr/>
          <p:nvPr/>
        </p:nvSpPr>
        <p:spPr>
          <a:xfrm>
            <a:off x="1890201" y="109835"/>
            <a:ext cx="9321800" cy="1200329"/>
          </a:xfrm>
          <a:prstGeom prst="rect">
            <a:avLst/>
          </a:prstGeom>
        </p:spPr>
        <p:txBody>
          <a:bodyPr wrap="square">
            <a:spAutoFit/>
          </a:bodyPr>
          <a:lstStyle/>
          <a:p>
            <a:r>
              <a:rPr lang="it-IT" dirty="0"/>
              <a:t>“</a:t>
            </a:r>
            <a:r>
              <a:rPr lang="it-IT" i="1" dirty="0"/>
              <a:t>Il momento migliore per piantare un albero è vent’anni fa. Il secondo momento migliore è adesso</a:t>
            </a:r>
            <a:r>
              <a:rPr lang="it-IT" dirty="0"/>
              <a:t>” (Confucio)</a:t>
            </a:r>
          </a:p>
          <a:p>
            <a:endParaRPr lang="it-IT" dirty="0"/>
          </a:p>
          <a:p>
            <a:r>
              <a:rPr lang="it-IT" dirty="0"/>
              <a:t>Ma se non potete piantarli, abbracciateli!</a:t>
            </a:r>
          </a:p>
        </p:txBody>
      </p:sp>
      <p:sp>
        <p:nvSpPr>
          <p:cNvPr id="3" name="CasellaDiTesto 2"/>
          <p:cNvSpPr txBox="1"/>
          <p:nvPr/>
        </p:nvSpPr>
        <p:spPr>
          <a:xfrm>
            <a:off x="914400" y="2197100"/>
            <a:ext cx="2108200" cy="369332"/>
          </a:xfrm>
          <a:prstGeom prst="rect">
            <a:avLst/>
          </a:prstGeom>
          <a:noFill/>
        </p:spPr>
        <p:txBody>
          <a:bodyPr wrap="square" rtlCol="0">
            <a:spAutoFit/>
          </a:bodyPr>
          <a:lstStyle/>
          <a:p>
            <a:r>
              <a:rPr lang="it-IT" b="1" dirty="0"/>
              <a:t>GRAZIE RAGAZZI </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324683153"/>
      </p:ext>
    </p:extLst>
  </p:cSld>
  <p:clrMapOvr>
    <a:masterClrMapping/>
  </p:clrMapOvr>
  <mc:AlternateContent xmlns:mc="http://schemas.openxmlformats.org/markup-compatibility/2006" xmlns:p14="http://schemas.microsoft.com/office/powerpoint/2010/main">
    <mc:Choice Requires="p14">
      <p:transition spd="slow" p14:dur="2000" advTm="19516"/>
    </mc:Choice>
    <mc:Fallback xmlns="">
      <p:transition spd="slow" advTm="195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056950" y="378450"/>
            <a:ext cx="8915400" cy="1518589"/>
          </a:xfrm>
        </p:spPr>
        <p:txBody>
          <a:bodyPr>
            <a:normAutofit fontScale="90000"/>
          </a:bodyPr>
          <a:lstStyle/>
          <a:p>
            <a:pPr algn="ctr"/>
            <a:r>
              <a:rPr lang="it-IT" b="1" dirty="0">
                <a:solidFill>
                  <a:schemeClr val="accent4">
                    <a:lumMod val="50000"/>
                  </a:schemeClr>
                </a:solidFill>
              </a:rPr>
              <a:t>Il team ISPRA di </a:t>
            </a:r>
            <a:br>
              <a:rPr lang="it-IT" b="1" dirty="0">
                <a:solidFill>
                  <a:schemeClr val="accent4">
                    <a:lumMod val="50000"/>
                  </a:schemeClr>
                </a:solidFill>
              </a:rPr>
            </a:br>
            <a:r>
              <a:rPr lang="it-IT" b="1" dirty="0">
                <a:solidFill>
                  <a:schemeClr val="accent4">
                    <a:lumMod val="50000"/>
                  </a:schemeClr>
                </a:solidFill>
              </a:rPr>
              <a:t>“Una giornata in città. </a:t>
            </a:r>
            <a:br>
              <a:rPr lang="it-IT" b="1" dirty="0">
                <a:solidFill>
                  <a:schemeClr val="accent4">
                    <a:lumMod val="50000"/>
                  </a:schemeClr>
                </a:solidFill>
              </a:rPr>
            </a:br>
            <a:r>
              <a:rPr lang="it-IT" b="1" dirty="0">
                <a:solidFill>
                  <a:schemeClr val="accent4">
                    <a:lumMod val="50000"/>
                  </a:schemeClr>
                </a:solidFill>
              </a:rPr>
              <a:t>Alla scoperta dell’ambiente urbano”</a:t>
            </a:r>
          </a:p>
        </p:txBody>
      </p:sp>
      <p:sp>
        <p:nvSpPr>
          <p:cNvPr id="3" name="Segnaposto contenuto 2"/>
          <p:cNvSpPr>
            <a:spLocks noGrp="1"/>
          </p:cNvSpPr>
          <p:nvPr>
            <p:ph idx="1"/>
          </p:nvPr>
        </p:nvSpPr>
        <p:spPr>
          <a:xfrm>
            <a:off x="2056950" y="2693158"/>
            <a:ext cx="8915400" cy="3257266"/>
          </a:xfrm>
        </p:spPr>
        <p:txBody>
          <a:bodyPr/>
          <a:lstStyle/>
          <a:p>
            <a:pPr marL="0" indent="0" algn="ctr">
              <a:buNone/>
            </a:pPr>
            <a:r>
              <a:rPr lang="it-IT" b="1" dirty="0"/>
              <a:t>Roberto </a:t>
            </a:r>
            <a:r>
              <a:rPr lang="it-IT" b="1" dirty="0" err="1"/>
              <a:t>Bridda</a:t>
            </a:r>
            <a:endParaRPr lang="it-IT" b="1" dirty="0"/>
          </a:p>
          <a:p>
            <a:pPr marL="0" indent="0" algn="ctr">
              <a:buNone/>
            </a:pPr>
            <a:r>
              <a:rPr lang="it-IT" b="1" dirty="0"/>
              <a:t>Massimiliano </a:t>
            </a:r>
            <a:r>
              <a:rPr lang="it-IT" b="1" dirty="0" err="1"/>
              <a:t>Bultrini</a:t>
            </a:r>
            <a:endParaRPr lang="it-IT" b="1" dirty="0"/>
          </a:p>
          <a:p>
            <a:pPr marL="0" indent="0" algn="ctr">
              <a:buNone/>
            </a:pPr>
            <a:r>
              <a:rPr lang="it-IT" b="1" dirty="0"/>
              <a:t>Anna </a:t>
            </a:r>
            <a:r>
              <a:rPr lang="it-IT" b="1" dirty="0" err="1"/>
              <a:t>Chiesura</a:t>
            </a:r>
            <a:endParaRPr lang="it-IT" b="1" dirty="0"/>
          </a:p>
          <a:p>
            <a:pPr marL="0" indent="0" algn="ctr">
              <a:buNone/>
            </a:pPr>
            <a:r>
              <a:rPr lang="it-IT" b="1" dirty="0"/>
              <a:t>Francesca De Maio</a:t>
            </a:r>
          </a:p>
          <a:p>
            <a:pPr marL="0" indent="0" algn="ctr">
              <a:buNone/>
            </a:pPr>
            <a:r>
              <a:rPr lang="it-IT" b="1" dirty="0"/>
              <a:t>Marco Faticanti</a:t>
            </a:r>
          </a:p>
          <a:p>
            <a:pPr marL="0" indent="0" algn="ctr">
              <a:buNone/>
            </a:pPr>
            <a:r>
              <a:rPr lang="it-IT" b="1" dirty="0"/>
              <a:t>Giuliana Giardi</a:t>
            </a:r>
          </a:p>
          <a:p>
            <a:pPr marL="0" indent="0" algn="ctr">
              <a:buNone/>
            </a:pPr>
            <a:r>
              <a:rPr lang="it-IT" b="1" dirty="0"/>
              <a:t>Marzia Mirabile</a:t>
            </a:r>
          </a:p>
          <a:p>
            <a:pPr marL="0" indent="0" algn="ctr">
              <a:buNone/>
            </a:pPr>
            <a:r>
              <a:rPr lang="it-IT" b="1" dirty="0"/>
              <a:t>Arianna Lepore</a:t>
            </a:r>
          </a:p>
        </p:txBody>
      </p:sp>
    </p:spTree>
    <p:extLst>
      <p:ext uri="{BB962C8B-B14F-4D97-AF65-F5344CB8AC3E}">
        <p14:creationId xmlns:p14="http://schemas.microsoft.com/office/powerpoint/2010/main" val="455256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p:tgtEl>
                                          <p:spTgt spid="3">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3">
                                            <p:txEl>
                                              <p:pRg st="0" end="0"/>
                                            </p:txEl>
                                          </p:spTgt>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p:tgtEl>
                                          <p:spTgt spid="3">
                                            <p:txEl>
                                              <p:pRg st="1" end="1"/>
                                            </p:txEl>
                                          </p:spTgt>
                                        </p:tgtEl>
                                        <p:attrNameLst>
                                          <p:attrName>ppt_y</p:attrName>
                                        </p:attrNameLst>
                                      </p:cBhvr>
                                      <p:tavLst>
                                        <p:tav tm="0">
                                          <p:val>
                                            <p:strVal val="#ppt_y+#ppt_h*1.125000"/>
                                          </p:val>
                                        </p:tav>
                                        <p:tav tm="100000">
                                          <p:val>
                                            <p:strVal val="#ppt_y"/>
                                          </p:val>
                                        </p:tav>
                                      </p:tavLst>
                                    </p:anim>
                                    <p:animEffect transition="in" filter="wipe(up)">
                                      <p:cBhvr>
                                        <p:cTn id="12" dur="500"/>
                                        <p:tgtEl>
                                          <p:spTgt spid="3">
                                            <p:txEl>
                                              <p:pRg st="1" end="1"/>
                                            </p:txEl>
                                          </p:spTgt>
                                        </p:tgtEl>
                                      </p:cBhvr>
                                    </p:animEffect>
                                  </p:childTnLst>
                                </p:cTn>
                              </p:par>
                              <p:par>
                                <p:cTn id="13" presetID="12" presetClass="entr" presetSubtype="4"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p:tgtEl>
                                          <p:spTgt spid="3">
                                            <p:txEl>
                                              <p:pRg st="2" end="2"/>
                                            </p:txEl>
                                          </p:spTgt>
                                        </p:tgtEl>
                                        <p:attrNameLst>
                                          <p:attrName>ppt_y</p:attrName>
                                        </p:attrNameLst>
                                      </p:cBhvr>
                                      <p:tavLst>
                                        <p:tav tm="0">
                                          <p:val>
                                            <p:strVal val="#ppt_y+#ppt_h*1.125000"/>
                                          </p:val>
                                        </p:tav>
                                        <p:tav tm="100000">
                                          <p:val>
                                            <p:strVal val="#ppt_y"/>
                                          </p:val>
                                        </p:tav>
                                      </p:tavLst>
                                    </p:anim>
                                    <p:animEffect transition="in" filter="wipe(up)">
                                      <p:cBhvr>
                                        <p:cTn id="16" dur="500"/>
                                        <p:tgtEl>
                                          <p:spTgt spid="3">
                                            <p:txEl>
                                              <p:pRg st="2" end="2"/>
                                            </p:txEl>
                                          </p:spTgt>
                                        </p:tgtEl>
                                      </p:cBhvr>
                                    </p:animEffect>
                                  </p:childTnLst>
                                </p:cTn>
                              </p:par>
                              <p:par>
                                <p:cTn id="17" presetID="12" presetClass="entr" presetSubtype="4" fill="hold" grpId="0"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p:tgtEl>
                                          <p:spTgt spid="3">
                                            <p:txEl>
                                              <p:pRg st="3" end="3"/>
                                            </p:txEl>
                                          </p:spTgt>
                                        </p:tgtEl>
                                        <p:attrNameLst>
                                          <p:attrName>ppt_y</p:attrName>
                                        </p:attrNameLst>
                                      </p:cBhvr>
                                      <p:tavLst>
                                        <p:tav tm="0">
                                          <p:val>
                                            <p:strVal val="#ppt_y+#ppt_h*1.125000"/>
                                          </p:val>
                                        </p:tav>
                                        <p:tav tm="100000">
                                          <p:val>
                                            <p:strVal val="#ppt_y"/>
                                          </p:val>
                                        </p:tav>
                                      </p:tavLst>
                                    </p:anim>
                                    <p:animEffect transition="in" filter="wipe(up)">
                                      <p:cBhvr>
                                        <p:cTn id="20" dur="500"/>
                                        <p:tgtEl>
                                          <p:spTgt spid="3">
                                            <p:txEl>
                                              <p:pRg st="3" end="3"/>
                                            </p:txEl>
                                          </p:spTgt>
                                        </p:tgtEl>
                                      </p:cBhvr>
                                    </p:animEffect>
                                  </p:childTnLst>
                                </p:cTn>
                              </p:par>
                              <p:par>
                                <p:cTn id="21" presetID="12" presetClass="entr" presetSubtype="4" fill="hold" grpId="0"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p:tgtEl>
                                          <p:spTgt spid="3">
                                            <p:txEl>
                                              <p:pRg st="4" end="4"/>
                                            </p:txEl>
                                          </p:spTgt>
                                        </p:tgtEl>
                                        <p:attrNameLst>
                                          <p:attrName>ppt_y</p:attrName>
                                        </p:attrNameLst>
                                      </p:cBhvr>
                                      <p:tavLst>
                                        <p:tav tm="0">
                                          <p:val>
                                            <p:strVal val="#ppt_y+#ppt_h*1.125000"/>
                                          </p:val>
                                        </p:tav>
                                        <p:tav tm="100000">
                                          <p:val>
                                            <p:strVal val="#ppt_y"/>
                                          </p:val>
                                        </p:tav>
                                      </p:tavLst>
                                    </p:anim>
                                    <p:animEffect transition="in" filter="wipe(up)">
                                      <p:cBhvr>
                                        <p:cTn id="24" dur="500"/>
                                        <p:tgtEl>
                                          <p:spTgt spid="3">
                                            <p:txEl>
                                              <p:pRg st="4" end="4"/>
                                            </p:txEl>
                                          </p:spTgt>
                                        </p:tgtEl>
                                      </p:cBhvr>
                                    </p:animEffect>
                                  </p:childTnLst>
                                </p:cTn>
                              </p:par>
                              <p:par>
                                <p:cTn id="25" presetID="12" presetClass="entr" presetSubtype="4" fill="hold" grpId="0"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 calcmode="lin" valueType="num">
                                      <p:cBhvr additive="base">
                                        <p:cTn id="27" dur="500"/>
                                        <p:tgtEl>
                                          <p:spTgt spid="3">
                                            <p:txEl>
                                              <p:pRg st="5" end="5"/>
                                            </p:txEl>
                                          </p:spTgt>
                                        </p:tgtEl>
                                        <p:attrNameLst>
                                          <p:attrName>ppt_y</p:attrName>
                                        </p:attrNameLst>
                                      </p:cBhvr>
                                      <p:tavLst>
                                        <p:tav tm="0">
                                          <p:val>
                                            <p:strVal val="#ppt_y+#ppt_h*1.125000"/>
                                          </p:val>
                                        </p:tav>
                                        <p:tav tm="100000">
                                          <p:val>
                                            <p:strVal val="#ppt_y"/>
                                          </p:val>
                                        </p:tav>
                                      </p:tavLst>
                                    </p:anim>
                                    <p:animEffect transition="in" filter="wipe(up)">
                                      <p:cBhvr>
                                        <p:cTn id="28" dur="500"/>
                                        <p:tgtEl>
                                          <p:spTgt spid="3">
                                            <p:txEl>
                                              <p:pRg st="5" end="5"/>
                                            </p:txEl>
                                          </p:spTgt>
                                        </p:tgtEl>
                                      </p:cBhvr>
                                    </p:animEffect>
                                  </p:childTnLst>
                                </p:cTn>
                              </p:par>
                              <p:par>
                                <p:cTn id="29" presetID="12" presetClass="entr" presetSubtype="4" fill="hold" grpId="0" nodeType="with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 calcmode="lin" valueType="num">
                                      <p:cBhvr additive="base">
                                        <p:cTn id="31" dur="500"/>
                                        <p:tgtEl>
                                          <p:spTgt spid="3">
                                            <p:txEl>
                                              <p:pRg st="6" end="6"/>
                                            </p:txEl>
                                          </p:spTgt>
                                        </p:tgtEl>
                                        <p:attrNameLst>
                                          <p:attrName>ppt_y</p:attrName>
                                        </p:attrNameLst>
                                      </p:cBhvr>
                                      <p:tavLst>
                                        <p:tav tm="0">
                                          <p:val>
                                            <p:strVal val="#ppt_y+#ppt_h*1.125000"/>
                                          </p:val>
                                        </p:tav>
                                        <p:tav tm="100000">
                                          <p:val>
                                            <p:strVal val="#ppt_y"/>
                                          </p:val>
                                        </p:tav>
                                      </p:tavLst>
                                    </p:anim>
                                    <p:animEffect transition="in" filter="wipe(up)">
                                      <p:cBhvr>
                                        <p:cTn id="32" dur="500"/>
                                        <p:tgtEl>
                                          <p:spTgt spid="3">
                                            <p:txEl>
                                              <p:pRg st="6" end="6"/>
                                            </p:txEl>
                                          </p:spTgt>
                                        </p:tgtEl>
                                      </p:cBhvr>
                                    </p:animEffect>
                                  </p:childTnLst>
                                </p:cTn>
                              </p:par>
                              <p:par>
                                <p:cTn id="33" presetID="12" presetClass="entr" presetSubtype="4" fill="hold" grpId="0" nodeType="with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 calcmode="lin" valueType="num">
                                      <p:cBhvr additive="base">
                                        <p:cTn id="35" dur="500"/>
                                        <p:tgtEl>
                                          <p:spTgt spid="3">
                                            <p:txEl>
                                              <p:pRg st="7" end="7"/>
                                            </p:txEl>
                                          </p:spTgt>
                                        </p:tgtEl>
                                        <p:attrNameLst>
                                          <p:attrName>ppt_y</p:attrName>
                                        </p:attrNameLst>
                                      </p:cBhvr>
                                      <p:tavLst>
                                        <p:tav tm="0">
                                          <p:val>
                                            <p:strVal val="#ppt_y+#ppt_h*1.125000"/>
                                          </p:val>
                                        </p:tav>
                                        <p:tav tm="100000">
                                          <p:val>
                                            <p:strVal val="#ppt_y"/>
                                          </p:val>
                                        </p:tav>
                                      </p:tavLst>
                                    </p:anim>
                                    <p:animEffect transition="in" filter="wipe(up)">
                                      <p:cBhvr>
                                        <p:cTn id="36"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244686" y="150125"/>
            <a:ext cx="1731414" cy="670618"/>
          </a:xfrm>
          <a:prstGeom prst="rect">
            <a:avLst/>
          </a:prstGeom>
        </p:spPr>
      </p:pic>
      <p:sp>
        <p:nvSpPr>
          <p:cNvPr id="6" name="CasellaDiTesto 5"/>
          <p:cNvSpPr txBox="1"/>
          <p:nvPr/>
        </p:nvSpPr>
        <p:spPr>
          <a:xfrm>
            <a:off x="3411940" y="504967"/>
            <a:ext cx="3717140" cy="523220"/>
          </a:xfrm>
          <a:prstGeom prst="rect">
            <a:avLst/>
          </a:prstGeom>
          <a:noFill/>
        </p:spPr>
        <p:txBody>
          <a:bodyPr wrap="square" rtlCol="0">
            <a:spAutoFit/>
          </a:bodyPr>
          <a:lstStyle/>
          <a:p>
            <a:r>
              <a:rPr lang="it-IT" sz="2800" b="1">
                <a:solidFill>
                  <a:schemeClr val="accent4"/>
                </a:solidFill>
              </a:rPr>
              <a:t>La natura in città?</a:t>
            </a:r>
          </a:p>
        </p:txBody>
      </p:sp>
      <p:pic>
        <p:nvPicPr>
          <p:cNvPr id="7" name="Immagine 6"/>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129080" y="1560596"/>
            <a:ext cx="4705131" cy="3528848"/>
          </a:xfrm>
          <a:prstGeom prst="rect">
            <a:avLst/>
          </a:prstGeom>
        </p:spPr>
      </p:pic>
      <p:pic>
        <p:nvPicPr>
          <p:cNvPr id="8" name="Immagine 7"/>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873786" y="1560597"/>
            <a:ext cx="4686383" cy="3528847"/>
          </a:xfrm>
          <a:prstGeom prst="rect">
            <a:avLst/>
          </a:prstGeom>
        </p:spPr>
      </p:pic>
      <p:sp>
        <p:nvSpPr>
          <p:cNvPr id="9" name="CasellaDiTesto 8"/>
          <p:cNvSpPr txBox="1"/>
          <p:nvPr/>
        </p:nvSpPr>
        <p:spPr>
          <a:xfrm>
            <a:off x="7725103" y="5281448"/>
            <a:ext cx="3909849" cy="369332"/>
          </a:xfrm>
          <a:prstGeom prst="rect">
            <a:avLst/>
          </a:prstGeom>
          <a:noFill/>
        </p:spPr>
        <p:txBody>
          <a:bodyPr wrap="square" rtlCol="0">
            <a:spAutoFit/>
          </a:bodyPr>
          <a:lstStyle/>
          <a:p>
            <a:r>
              <a:rPr lang="it-IT"/>
              <a:t>Prato davanti alla Torre di Pisa</a:t>
            </a:r>
          </a:p>
        </p:txBody>
      </p:sp>
      <p:sp>
        <p:nvSpPr>
          <p:cNvPr id="10" name="CasellaDiTesto 9"/>
          <p:cNvSpPr txBox="1"/>
          <p:nvPr/>
        </p:nvSpPr>
        <p:spPr>
          <a:xfrm>
            <a:off x="1873785" y="5281448"/>
            <a:ext cx="4558545" cy="369332"/>
          </a:xfrm>
          <a:prstGeom prst="rect">
            <a:avLst/>
          </a:prstGeom>
          <a:noFill/>
        </p:spPr>
        <p:txBody>
          <a:bodyPr wrap="square" rtlCol="0">
            <a:spAutoFit/>
          </a:bodyPr>
          <a:lstStyle/>
          <a:p>
            <a:r>
              <a:rPr lang="it-IT" dirty="0"/>
              <a:t>Giardino vicino ad </a:t>
            </a:r>
            <a:r>
              <a:rPr lang="it-IT"/>
              <a:t>una strada </a:t>
            </a:r>
            <a:endParaRPr lang="it-IT"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634105806"/>
      </p:ext>
    </p:extLst>
  </p:cSld>
  <p:clrMapOvr>
    <a:masterClrMapping/>
  </p:clrMapOvr>
  <mc:AlternateContent xmlns:mc="http://schemas.openxmlformats.org/markup-compatibility/2006" xmlns:p14="http://schemas.microsoft.com/office/powerpoint/2010/main">
    <mc:Choice Requires="p14">
      <p:transition spd="slow" p14:dur="2000" advTm="46526"/>
    </mc:Choice>
    <mc:Fallback xmlns="">
      <p:transition spd="slow" advTm="465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4"/>
          <p:cNvSpPr txBox="1">
            <a:spLocks noGrp="1"/>
          </p:cNvSpPr>
          <p:nvPr>
            <p:ph type="title"/>
          </p:nvPr>
        </p:nvSpPr>
        <p:spPr>
          <a:xfrm>
            <a:off x="785294" y="177657"/>
            <a:ext cx="10325099" cy="615553"/>
          </a:xfrm>
          <a:prstGeom prst="rect">
            <a:avLst/>
          </a:prstGeom>
        </p:spPr>
        <p:txBody>
          <a:bodyPr wrap="square" lIns="0" tIns="0" rIns="0" bIns="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it-IT" sz="2000" kern="0" dirty="0">
                <a:latin typeface="Arial" pitchFamily="34" charset="0"/>
                <a:cs typeface="Arial" pitchFamily="34" charset="0"/>
              </a:rPr>
              <a:t>Foto dall’alto di un quartiere di Roma: </a:t>
            </a:r>
            <a:br>
              <a:rPr lang="it-IT" sz="2000" kern="0" dirty="0">
                <a:latin typeface="Arial" pitchFamily="34" charset="0"/>
                <a:cs typeface="Arial" pitchFamily="34" charset="0"/>
              </a:rPr>
            </a:br>
            <a:r>
              <a:rPr lang="it-IT" sz="2000" kern="0" dirty="0">
                <a:latin typeface="Arial" pitchFamily="34" charset="0"/>
                <a:cs typeface="Arial" pitchFamily="34" charset="0"/>
              </a:rPr>
              <a:t>vedete che oltre a case e strade ci sono anche degli spazi verdi</a:t>
            </a:r>
            <a:endParaRPr kumimoji="0" lang="it-IT" sz="2000" i="0" u="none" strike="noStrike" kern="0" cap="none" spc="0" normalizeH="0" baseline="0" noProof="0" dirty="0">
              <a:ln>
                <a:noFill/>
              </a:ln>
              <a:effectLst/>
              <a:uLnTx/>
              <a:uFillTx/>
              <a:latin typeface="Arial" pitchFamily="34" charset="0"/>
              <a:cs typeface="Arial" pitchFamily="34" charset="0"/>
            </a:endParaRPr>
          </a:p>
        </p:txBody>
      </p:sp>
      <p:pic>
        <p:nvPicPr>
          <p:cNvPr id="6" name="Immagine 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859927" y="1226235"/>
            <a:ext cx="8532276" cy="5284505"/>
          </a:xfrm>
          <a:prstGeom prst="rect">
            <a:avLst/>
          </a:prstGeom>
        </p:spPr>
      </p:pic>
      <p:pic>
        <p:nvPicPr>
          <p:cNvPr id="5" name="Immagine 4"/>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244686" y="150125"/>
            <a:ext cx="1731414" cy="670618"/>
          </a:xfrm>
          <a:prstGeom prst="rect">
            <a:avLst/>
          </a:prstGeo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198439710"/>
      </p:ext>
    </p:extLst>
  </p:cSld>
  <p:clrMapOvr>
    <a:masterClrMapping/>
  </p:clrMapOvr>
  <mc:AlternateContent xmlns:mc="http://schemas.openxmlformats.org/markup-compatibility/2006" xmlns:p14="http://schemas.microsoft.com/office/powerpoint/2010/main">
    <mc:Choice Requires="p14">
      <p:transition spd="slow" p14:dur="2000" advTm="31252"/>
    </mc:Choice>
    <mc:Fallback xmlns="">
      <p:transition spd="slow" advTm="312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p:cNvSpPr>
            <a:spLocks noGrp="1"/>
          </p:cNvSpPr>
          <p:nvPr>
            <p:ph type="sldNum" sz="quarter" idx="12"/>
          </p:nvPr>
        </p:nvSpPr>
        <p:spPr>
          <a:prstGeom prst="rect">
            <a:avLst/>
          </a:prstGeom>
        </p:spPr>
        <p:txBody>
          <a:bodyPr vert="horz" lIns="94593" tIns="47296" rIns="94593" bIns="47296" rtlCol="0" anchor="ctr"/>
          <a:lstStyle/>
          <a:p>
            <a:fld id="{399355E2-BAE2-4FC6-B7F2-B09486CCDA47}" type="slidenum">
              <a:rPr lang="it-IT" smtClean="0"/>
              <a:pPr/>
              <a:t>4</a:t>
            </a:fld>
            <a:endParaRPr lang="it-IT"/>
          </a:p>
        </p:txBody>
      </p:sp>
      <p:pic>
        <p:nvPicPr>
          <p:cNvPr id="12" name="Immagine 11" descr="IMG_9984.JP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474636" y="1095145"/>
            <a:ext cx="3509696" cy="4962004"/>
          </a:xfrm>
          <a:prstGeom prst="rect">
            <a:avLst/>
          </a:prstGeom>
        </p:spPr>
      </p:pic>
      <p:pic>
        <p:nvPicPr>
          <p:cNvPr id="13" name="Immagine 12" descr="P1010943.JP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545664" y="1905000"/>
            <a:ext cx="3666598" cy="4610101"/>
          </a:xfrm>
          <a:prstGeom prst="rect">
            <a:avLst/>
          </a:prstGeom>
        </p:spPr>
      </p:pic>
      <p:pic>
        <p:nvPicPr>
          <p:cNvPr id="16" name="Immagine 15" descr="IMG_9974_tagliata.JPG"/>
          <p:cNvPicPr>
            <a:picLocks noChangeAspect="1"/>
          </p:cNvPicPr>
          <p:nvPr/>
        </p:nvPicPr>
        <p:blipFill>
          <a:blip r:embed="rId7" cstate="screen"/>
          <a:stretch>
            <a:fillRect/>
          </a:stretch>
        </p:blipFill>
        <p:spPr>
          <a:xfrm>
            <a:off x="272898" y="803920"/>
            <a:ext cx="6106065" cy="3151448"/>
          </a:xfrm>
          <a:prstGeom prst="rect">
            <a:avLst/>
          </a:prstGeom>
        </p:spPr>
      </p:pic>
      <p:sp>
        <p:nvSpPr>
          <p:cNvPr id="17" name="CasellaDiTesto 16"/>
          <p:cNvSpPr txBox="1"/>
          <p:nvPr/>
        </p:nvSpPr>
        <p:spPr>
          <a:xfrm>
            <a:off x="3965120" y="146337"/>
            <a:ext cx="4247142" cy="526403"/>
          </a:xfrm>
          <a:prstGeom prst="rect">
            <a:avLst/>
          </a:prstGeom>
          <a:solidFill>
            <a:srgbClr val="CCFFCC"/>
          </a:solidFill>
          <a:ln>
            <a:solidFill>
              <a:srgbClr val="008000"/>
            </a:solidFill>
          </a:ln>
        </p:spPr>
        <p:txBody>
          <a:bodyPr wrap="square" lIns="94593" tIns="47296" rIns="94593" bIns="47296" rtlCol="0">
            <a:spAutoFit/>
          </a:bodyPr>
          <a:lstStyle/>
          <a:p>
            <a:pPr algn="ctr"/>
            <a:r>
              <a:rPr lang="it-IT" sz="2800" b="1" dirty="0">
                <a:solidFill>
                  <a:srgbClr val="008000"/>
                </a:solidFill>
              </a:rPr>
              <a:t>Aree di arredo urbano</a:t>
            </a:r>
          </a:p>
        </p:txBody>
      </p:sp>
      <p:sp>
        <p:nvSpPr>
          <p:cNvPr id="2" name="CasellaDiTesto 1"/>
          <p:cNvSpPr txBox="1"/>
          <p:nvPr/>
        </p:nvSpPr>
        <p:spPr>
          <a:xfrm>
            <a:off x="1378794" y="4551392"/>
            <a:ext cx="3035683" cy="2031325"/>
          </a:xfrm>
          <a:prstGeom prst="rect">
            <a:avLst/>
          </a:prstGeom>
          <a:noFill/>
        </p:spPr>
        <p:txBody>
          <a:bodyPr wrap="square" rtlCol="0">
            <a:spAutoFit/>
          </a:bodyPr>
          <a:lstStyle/>
          <a:p>
            <a:pPr algn="ctr"/>
            <a:r>
              <a:rPr lang="it-IT" dirty="0"/>
              <a:t>Aree verdi di dimensioni ridotte come rotonde stradali o a corredo di strade e parcheggi</a:t>
            </a:r>
          </a:p>
          <a:p>
            <a:pPr algn="ctr"/>
            <a:endParaRPr lang="it-IT" dirty="0"/>
          </a:p>
          <a:p>
            <a:pPr algn="ctr"/>
            <a:r>
              <a:rPr lang="it-IT" dirty="0"/>
              <a:t>Funzione di arredo, poco fruibili</a:t>
            </a:r>
          </a:p>
        </p:txBody>
      </p:sp>
      <p:pic>
        <p:nvPicPr>
          <p:cNvPr id="11" name="Immagine 10"/>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0244686" y="150125"/>
            <a:ext cx="1731414" cy="670618"/>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2099835013"/>
      </p:ext>
    </p:extLst>
  </p:cSld>
  <p:clrMapOvr>
    <a:masterClrMapping/>
  </p:clrMapOvr>
  <mc:AlternateContent xmlns:mc="http://schemas.openxmlformats.org/markup-compatibility/2006" xmlns:p14="http://schemas.microsoft.com/office/powerpoint/2010/main">
    <mc:Choice Requires="p14">
      <p:transition spd="slow" p14:dur="2000" advTm="17779"/>
    </mc:Choice>
    <mc:Fallback xmlns="">
      <p:transition spd="slow" advTm="177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p:cNvSpPr>
            <a:spLocks noGrp="1"/>
          </p:cNvSpPr>
          <p:nvPr>
            <p:ph type="sldNum" sz="quarter" idx="12"/>
          </p:nvPr>
        </p:nvSpPr>
        <p:spPr>
          <a:prstGeom prst="rect">
            <a:avLst/>
          </a:prstGeom>
        </p:spPr>
        <p:txBody>
          <a:bodyPr vert="horz" lIns="94593" tIns="47296" rIns="94593" bIns="47296" rtlCol="0" anchor="ctr"/>
          <a:lstStyle/>
          <a:p>
            <a:fld id="{399355E2-BAE2-4FC6-B7F2-B09486CCDA47}" type="slidenum">
              <a:rPr lang="it-IT" smtClean="0"/>
              <a:pPr/>
              <a:t>5</a:t>
            </a:fld>
            <a:endParaRPr lang="it-IT"/>
          </a:p>
        </p:txBody>
      </p:sp>
      <p:pic>
        <p:nvPicPr>
          <p:cNvPr id="14"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754358" y="112285"/>
            <a:ext cx="1105572" cy="527273"/>
          </a:xfrm>
          <a:prstGeom prst="rect">
            <a:avLst/>
          </a:prstGeom>
          <a:noFill/>
          <a:ln w="9525">
            <a:noFill/>
            <a:miter lim="800000"/>
            <a:headEnd/>
            <a:tailEnd/>
          </a:ln>
        </p:spPr>
      </p:pic>
      <p:pic>
        <p:nvPicPr>
          <p:cNvPr id="6" name="Immagine 5" descr="IMG_2291mod.jp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59175" y="194271"/>
            <a:ext cx="4993837" cy="3140968"/>
          </a:xfrm>
          <a:prstGeom prst="rect">
            <a:avLst/>
          </a:prstGeom>
        </p:spPr>
      </p:pic>
      <p:pic>
        <p:nvPicPr>
          <p:cNvPr id="7" name="Immagine 6" descr="parco-appia-antica-5-4.jpg"/>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266420" y="1152907"/>
            <a:ext cx="5075582" cy="3384376"/>
          </a:xfrm>
          <a:prstGeom prst="rect">
            <a:avLst/>
          </a:prstGeom>
        </p:spPr>
      </p:pic>
      <p:pic>
        <p:nvPicPr>
          <p:cNvPr id="8" name="Immagine 7" descr="villamargherita_catanzaro.jpeg"/>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946439" y="3823817"/>
            <a:ext cx="4619310" cy="2924944"/>
          </a:xfrm>
          <a:prstGeom prst="rect">
            <a:avLst/>
          </a:prstGeom>
        </p:spPr>
      </p:pic>
      <p:sp>
        <p:nvSpPr>
          <p:cNvPr id="13" name="CasellaDiTesto 12"/>
          <p:cNvSpPr txBox="1"/>
          <p:nvPr/>
        </p:nvSpPr>
        <p:spPr>
          <a:xfrm>
            <a:off x="6286361" y="161886"/>
            <a:ext cx="2510579" cy="526403"/>
          </a:xfrm>
          <a:prstGeom prst="rect">
            <a:avLst/>
          </a:prstGeom>
          <a:solidFill>
            <a:srgbClr val="CCFFCC"/>
          </a:solidFill>
          <a:ln>
            <a:solidFill>
              <a:srgbClr val="008000"/>
            </a:solidFill>
          </a:ln>
        </p:spPr>
        <p:txBody>
          <a:bodyPr wrap="none" lIns="94593" tIns="47296" rIns="94593" bIns="47296" rtlCol="0">
            <a:spAutoFit/>
          </a:bodyPr>
          <a:lstStyle/>
          <a:p>
            <a:r>
              <a:rPr lang="it-IT" sz="2800" b="1" dirty="0">
                <a:solidFill>
                  <a:srgbClr val="008000"/>
                </a:solidFill>
              </a:rPr>
              <a:t>Verde storico</a:t>
            </a:r>
          </a:p>
        </p:txBody>
      </p:sp>
      <p:sp>
        <p:nvSpPr>
          <p:cNvPr id="18" name="CasellaDiTesto 17"/>
          <p:cNvSpPr txBox="1"/>
          <p:nvPr/>
        </p:nvSpPr>
        <p:spPr>
          <a:xfrm>
            <a:off x="1247609" y="3498098"/>
            <a:ext cx="857883" cy="346675"/>
          </a:xfrm>
          <a:prstGeom prst="rect">
            <a:avLst/>
          </a:prstGeom>
          <a:noFill/>
        </p:spPr>
        <p:txBody>
          <a:bodyPr wrap="none" lIns="94593" tIns="47296" rIns="94593" bIns="47296" rtlCol="0">
            <a:spAutoFit/>
          </a:bodyPr>
          <a:lstStyle/>
          <a:p>
            <a:r>
              <a:rPr lang="it-IT" sz="1632" dirty="0">
                <a:solidFill>
                  <a:schemeClr val="bg1"/>
                </a:solidFill>
              </a:rPr>
              <a:t>Arezzo</a:t>
            </a:r>
          </a:p>
        </p:txBody>
      </p:sp>
      <p:sp>
        <p:nvSpPr>
          <p:cNvPr id="19" name="CasellaDiTesto 18"/>
          <p:cNvSpPr txBox="1"/>
          <p:nvPr/>
        </p:nvSpPr>
        <p:spPr>
          <a:xfrm>
            <a:off x="1247608" y="6413750"/>
            <a:ext cx="1274664" cy="346675"/>
          </a:xfrm>
          <a:prstGeom prst="rect">
            <a:avLst/>
          </a:prstGeom>
          <a:noFill/>
        </p:spPr>
        <p:txBody>
          <a:bodyPr wrap="none" lIns="94593" tIns="47296" rIns="94593" bIns="47296" rtlCol="0">
            <a:spAutoFit/>
          </a:bodyPr>
          <a:lstStyle/>
          <a:p>
            <a:r>
              <a:rPr lang="it-IT" sz="1632" dirty="0">
                <a:solidFill>
                  <a:schemeClr val="bg1"/>
                </a:solidFill>
              </a:rPr>
              <a:t>Catanzaro</a:t>
            </a:r>
          </a:p>
        </p:txBody>
      </p:sp>
      <p:sp>
        <p:nvSpPr>
          <p:cNvPr id="20" name="CasellaDiTesto 19"/>
          <p:cNvSpPr txBox="1"/>
          <p:nvPr/>
        </p:nvSpPr>
        <p:spPr>
          <a:xfrm>
            <a:off x="10088046" y="3714122"/>
            <a:ext cx="792160" cy="346675"/>
          </a:xfrm>
          <a:prstGeom prst="rect">
            <a:avLst/>
          </a:prstGeom>
          <a:noFill/>
        </p:spPr>
        <p:txBody>
          <a:bodyPr wrap="none" lIns="94593" tIns="47296" rIns="94593" bIns="47296" rtlCol="0">
            <a:spAutoFit/>
          </a:bodyPr>
          <a:lstStyle/>
          <a:p>
            <a:r>
              <a:rPr lang="it-IT" sz="1632" dirty="0">
                <a:solidFill>
                  <a:schemeClr val="bg1"/>
                </a:solidFill>
              </a:rPr>
              <a:t>Roma</a:t>
            </a:r>
          </a:p>
        </p:txBody>
      </p:sp>
      <p:sp>
        <p:nvSpPr>
          <p:cNvPr id="22" name="Rettangolo 21"/>
          <p:cNvSpPr/>
          <p:nvPr/>
        </p:nvSpPr>
        <p:spPr>
          <a:xfrm>
            <a:off x="7653940" y="3980576"/>
            <a:ext cx="2286000" cy="259751"/>
          </a:xfrm>
          <a:prstGeom prst="rect">
            <a:avLst/>
          </a:prstGeom>
        </p:spPr>
        <p:txBody>
          <a:bodyPr wrap="square">
            <a:spAutoFit/>
          </a:bodyPr>
          <a:lstStyle/>
          <a:p>
            <a:r>
              <a:rPr lang="it-IT" sz="1088" dirty="0">
                <a:solidFill>
                  <a:schemeClr val="bg1"/>
                </a:solidFill>
              </a:rPr>
              <a:t>http://tuscolano.romatoday.it</a:t>
            </a:r>
          </a:p>
        </p:txBody>
      </p:sp>
      <p:sp>
        <p:nvSpPr>
          <p:cNvPr id="2" name="CasellaDiTesto 1"/>
          <p:cNvSpPr txBox="1"/>
          <p:nvPr/>
        </p:nvSpPr>
        <p:spPr>
          <a:xfrm>
            <a:off x="6400800" y="5016500"/>
            <a:ext cx="4877568" cy="1477328"/>
          </a:xfrm>
          <a:prstGeom prst="rect">
            <a:avLst/>
          </a:prstGeom>
          <a:noFill/>
        </p:spPr>
        <p:txBody>
          <a:bodyPr wrap="square" rtlCol="0">
            <a:spAutoFit/>
          </a:bodyPr>
          <a:lstStyle/>
          <a:p>
            <a:r>
              <a:rPr lang="it-IT" dirty="0"/>
              <a:t>Aree verdi che custodiscono beni archeologici (es Appia Antica) o monumenti storici (ville e orti botanici)</a:t>
            </a:r>
          </a:p>
          <a:p>
            <a:r>
              <a:rPr lang="it-IT" dirty="0"/>
              <a:t>Sono fruibili ma ci sono vincoli e regole da rispettare (non si </a:t>
            </a:r>
            <a:r>
              <a:rPr lang="it-IT" dirty="0" err="1"/>
              <a:t>puo’</a:t>
            </a:r>
            <a:r>
              <a:rPr lang="it-IT" dirty="0"/>
              <a:t> costruire </a:t>
            </a:r>
            <a:r>
              <a:rPr lang="it-IT" dirty="0" err="1"/>
              <a:t>ecc</a:t>
            </a:r>
            <a:r>
              <a:rPr lang="it-IT" dirty="0"/>
              <a:t>)</a:t>
            </a:r>
          </a:p>
        </p:txBody>
      </p:sp>
      <p:pic>
        <p:nvPicPr>
          <p:cNvPr id="15" name="Immagine 14"/>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0244686" y="150125"/>
            <a:ext cx="1731414" cy="670618"/>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474892697"/>
      </p:ext>
    </p:extLst>
  </p:cSld>
  <p:clrMapOvr>
    <a:masterClrMapping/>
  </p:clrMapOvr>
  <mc:AlternateContent xmlns:mc="http://schemas.openxmlformats.org/markup-compatibility/2006" xmlns:p14="http://schemas.microsoft.com/office/powerpoint/2010/main">
    <mc:Choice Requires="p14">
      <p:transition spd="slow" p14:dur="2000" advTm="33330"/>
    </mc:Choice>
    <mc:Fallback xmlns="">
      <p:transition spd="slow" advTm="333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p:cNvSpPr>
            <a:spLocks noGrp="1"/>
          </p:cNvSpPr>
          <p:nvPr>
            <p:ph type="sldNum" sz="quarter" idx="12"/>
          </p:nvPr>
        </p:nvSpPr>
        <p:spPr>
          <a:prstGeom prst="rect">
            <a:avLst/>
          </a:prstGeom>
        </p:spPr>
        <p:txBody>
          <a:bodyPr vert="horz" lIns="94593" tIns="47296" rIns="94593" bIns="47296" rtlCol="0" anchor="ctr"/>
          <a:lstStyle/>
          <a:p>
            <a:fld id="{399355E2-BAE2-4FC6-B7F2-B09486CCDA47}" type="slidenum">
              <a:rPr lang="it-IT" smtClean="0"/>
              <a:pPr/>
              <a:t>6</a:t>
            </a:fld>
            <a:endParaRPr lang="it-IT"/>
          </a:p>
        </p:txBody>
      </p:sp>
      <p:pic>
        <p:nvPicPr>
          <p:cNvPr id="23" name="Immagine 22" descr="P1040659.JP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762193" y="3111500"/>
            <a:ext cx="5403569" cy="3708400"/>
          </a:xfrm>
          <a:prstGeom prst="rect">
            <a:avLst/>
          </a:prstGeom>
        </p:spPr>
      </p:pic>
      <p:pic>
        <p:nvPicPr>
          <p:cNvPr id="25" name="Immagine 24" descr="IMG_0002.JP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79412" y="787782"/>
            <a:ext cx="5522986" cy="3275933"/>
          </a:xfrm>
          <a:prstGeom prst="rect">
            <a:avLst/>
          </a:prstGeom>
        </p:spPr>
      </p:pic>
      <p:sp>
        <p:nvSpPr>
          <p:cNvPr id="26" name="CasellaDiTesto 25"/>
          <p:cNvSpPr txBox="1"/>
          <p:nvPr/>
        </p:nvSpPr>
        <p:spPr>
          <a:xfrm>
            <a:off x="3710162" y="112285"/>
            <a:ext cx="3055600" cy="526403"/>
          </a:xfrm>
          <a:prstGeom prst="rect">
            <a:avLst/>
          </a:prstGeom>
          <a:solidFill>
            <a:srgbClr val="CCFFCC"/>
          </a:solidFill>
          <a:ln>
            <a:solidFill>
              <a:srgbClr val="008000"/>
            </a:solidFill>
          </a:ln>
        </p:spPr>
        <p:txBody>
          <a:bodyPr wrap="none" lIns="94593" tIns="47296" rIns="94593" bIns="47296" rtlCol="0">
            <a:spAutoFit/>
          </a:bodyPr>
          <a:lstStyle/>
          <a:p>
            <a:r>
              <a:rPr lang="it-IT" sz="2800" b="1" dirty="0">
                <a:solidFill>
                  <a:srgbClr val="008000"/>
                </a:solidFill>
              </a:rPr>
              <a:t>Verde attrezzato</a:t>
            </a:r>
          </a:p>
        </p:txBody>
      </p:sp>
      <p:pic>
        <p:nvPicPr>
          <p:cNvPr id="12" name="Immagine 11" descr="area sportiva.jpg"/>
          <p:cNvPicPr>
            <a:picLocks noChangeAspect="1"/>
          </p:cNvPicPr>
          <p:nvPr/>
        </p:nvPicPr>
        <p:blipFill>
          <a:blip r:embed="rId7" cstate="screen"/>
          <a:stretch>
            <a:fillRect/>
          </a:stretch>
        </p:blipFill>
        <p:spPr>
          <a:xfrm>
            <a:off x="7221932" y="1152906"/>
            <a:ext cx="4722021" cy="3253993"/>
          </a:xfrm>
          <a:prstGeom prst="rect">
            <a:avLst/>
          </a:prstGeom>
        </p:spPr>
      </p:pic>
      <p:sp>
        <p:nvSpPr>
          <p:cNvPr id="2" name="CasellaDiTesto 1"/>
          <p:cNvSpPr txBox="1"/>
          <p:nvPr/>
        </p:nvSpPr>
        <p:spPr>
          <a:xfrm>
            <a:off x="7488144" y="4618341"/>
            <a:ext cx="4189595" cy="2031325"/>
          </a:xfrm>
          <a:prstGeom prst="rect">
            <a:avLst/>
          </a:prstGeom>
          <a:noFill/>
        </p:spPr>
        <p:txBody>
          <a:bodyPr wrap="square" rtlCol="0">
            <a:spAutoFit/>
          </a:bodyPr>
          <a:lstStyle/>
          <a:p>
            <a:r>
              <a:rPr lang="it-IT" dirty="0"/>
              <a:t>Aree verdi dove praticare sport, giocare con attrezzi ludici installati dal Comune (aree gioco), portare i cani (aree cani) e attrezzati di panchine, fontane </a:t>
            </a:r>
            <a:r>
              <a:rPr lang="it-IT" dirty="0" err="1"/>
              <a:t>ecc</a:t>
            </a:r>
            <a:endParaRPr lang="it-IT" dirty="0"/>
          </a:p>
          <a:p>
            <a:r>
              <a:rPr lang="it-IT" dirty="0"/>
              <a:t>Anche qui vigono delle regole da rispettare </a:t>
            </a:r>
          </a:p>
        </p:txBody>
      </p:sp>
      <p:pic>
        <p:nvPicPr>
          <p:cNvPr id="11" name="Immagine 10"/>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0244686" y="150125"/>
            <a:ext cx="1731414" cy="670618"/>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53482061"/>
      </p:ext>
    </p:extLst>
  </p:cSld>
  <p:clrMapOvr>
    <a:masterClrMapping/>
  </p:clrMapOvr>
  <mc:AlternateContent xmlns:mc="http://schemas.openxmlformats.org/markup-compatibility/2006" xmlns:p14="http://schemas.microsoft.com/office/powerpoint/2010/main">
    <mc:Choice Requires="p14">
      <p:transition spd="slow" p14:dur="2000" advTm="48183"/>
    </mc:Choice>
    <mc:Fallback xmlns="">
      <p:transition spd="slow" advTm="481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754358" y="112285"/>
            <a:ext cx="1105572" cy="527273"/>
          </a:xfrm>
          <a:prstGeom prst="rect">
            <a:avLst/>
          </a:prstGeom>
          <a:noFill/>
          <a:ln w="9525">
            <a:noFill/>
            <a:miter lim="800000"/>
            <a:headEnd/>
            <a:tailEnd/>
          </a:ln>
        </p:spPr>
      </p:pic>
      <p:pic>
        <p:nvPicPr>
          <p:cNvPr id="7" name="Immagine 6" descr="DSCF1397.JP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80725" y="1655192"/>
            <a:ext cx="5273434" cy="3729608"/>
          </a:xfrm>
          <a:prstGeom prst="rect">
            <a:avLst/>
          </a:prstGeom>
        </p:spPr>
      </p:pic>
      <p:pic>
        <p:nvPicPr>
          <p:cNvPr id="8" name="Immagine 7" descr="P1010963.JPG"/>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041228" y="112285"/>
            <a:ext cx="5185572" cy="3713172"/>
          </a:xfrm>
          <a:prstGeom prst="rect">
            <a:avLst/>
          </a:prstGeom>
        </p:spPr>
      </p:pic>
      <p:sp>
        <p:nvSpPr>
          <p:cNvPr id="15" name="CasellaDiTesto 14"/>
          <p:cNvSpPr txBox="1"/>
          <p:nvPr/>
        </p:nvSpPr>
        <p:spPr>
          <a:xfrm>
            <a:off x="1344022" y="5621323"/>
            <a:ext cx="4410137" cy="472222"/>
          </a:xfrm>
          <a:prstGeom prst="rect">
            <a:avLst/>
          </a:prstGeom>
          <a:solidFill>
            <a:srgbClr val="CCFFCC"/>
          </a:solidFill>
          <a:ln>
            <a:solidFill>
              <a:srgbClr val="008000"/>
            </a:solidFill>
          </a:ln>
        </p:spPr>
        <p:txBody>
          <a:bodyPr wrap="none" lIns="94593" tIns="47296" rIns="94593" bIns="47296" rtlCol="0">
            <a:spAutoFit/>
          </a:bodyPr>
          <a:lstStyle/>
          <a:p>
            <a:r>
              <a:rPr lang="it-IT" sz="2400" b="1" dirty="0">
                <a:solidFill>
                  <a:srgbClr val="008000"/>
                </a:solidFill>
              </a:rPr>
              <a:t>Aree di forestazione urbana</a:t>
            </a:r>
          </a:p>
        </p:txBody>
      </p:sp>
      <p:sp>
        <p:nvSpPr>
          <p:cNvPr id="16" name="CasellaDiTesto 15"/>
          <p:cNvSpPr txBox="1"/>
          <p:nvPr/>
        </p:nvSpPr>
        <p:spPr>
          <a:xfrm>
            <a:off x="3549090" y="175202"/>
            <a:ext cx="2279747" cy="472222"/>
          </a:xfrm>
          <a:prstGeom prst="rect">
            <a:avLst/>
          </a:prstGeom>
          <a:solidFill>
            <a:srgbClr val="CCFFCC"/>
          </a:solidFill>
          <a:ln>
            <a:solidFill>
              <a:srgbClr val="008000"/>
            </a:solidFill>
          </a:ln>
        </p:spPr>
        <p:txBody>
          <a:bodyPr wrap="none" lIns="94593" tIns="47296" rIns="94593" bIns="47296" rtlCol="0">
            <a:spAutoFit/>
          </a:bodyPr>
          <a:lstStyle/>
          <a:p>
            <a:r>
              <a:rPr lang="it-IT" sz="2400" b="1" dirty="0">
                <a:solidFill>
                  <a:srgbClr val="008000"/>
                </a:solidFill>
              </a:rPr>
              <a:t>Aree agricole</a:t>
            </a:r>
          </a:p>
        </p:txBody>
      </p:sp>
      <p:sp>
        <p:nvSpPr>
          <p:cNvPr id="17" name="Rettangolo 16"/>
          <p:cNvSpPr/>
          <p:nvPr/>
        </p:nvSpPr>
        <p:spPr>
          <a:xfrm>
            <a:off x="6303295" y="6535722"/>
            <a:ext cx="2534668" cy="259751"/>
          </a:xfrm>
          <a:prstGeom prst="rect">
            <a:avLst/>
          </a:prstGeom>
        </p:spPr>
        <p:txBody>
          <a:bodyPr wrap="none">
            <a:spAutoFit/>
          </a:bodyPr>
          <a:lstStyle/>
          <a:p>
            <a:r>
              <a:rPr lang="it-IT" sz="1088" dirty="0">
                <a:solidFill>
                  <a:schemeClr val="bg1"/>
                </a:solidFill>
              </a:rPr>
              <a:t>http://www.turismo.comune.terni.it</a:t>
            </a:r>
          </a:p>
        </p:txBody>
      </p:sp>
      <p:sp>
        <p:nvSpPr>
          <p:cNvPr id="2" name="CasellaDiTesto 1"/>
          <p:cNvSpPr txBox="1"/>
          <p:nvPr/>
        </p:nvSpPr>
        <p:spPr>
          <a:xfrm>
            <a:off x="6041228" y="3979138"/>
            <a:ext cx="5232400" cy="2031325"/>
          </a:xfrm>
          <a:prstGeom prst="rect">
            <a:avLst/>
          </a:prstGeom>
          <a:noFill/>
        </p:spPr>
        <p:txBody>
          <a:bodyPr wrap="square" rtlCol="0">
            <a:spAutoFit/>
          </a:bodyPr>
          <a:lstStyle/>
          <a:p>
            <a:r>
              <a:rPr lang="it-IT" dirty="0"/>
              <a:t>Aree periferiche di grandi dimensioni destinate all’attività agro-</a:t>
            </a:r>
            <a:r>
              <a:rPr lang="it-IT" dirty="0" err="1"/>
              <a:t>silvo</a:t>
            </a:r>
            <a:r>
              <a:rPr lang="it-IT" dirty="0"/>
              <a:t>-pastorale (pensiamo a Roma, Comune agricolo più grande d’Italia) o alla piantumazione di alberi per forestazione urbana (vedremo dopo perché e con quali benefici per l’ambiente)</a:t>
            </a:r>
          </a:p>
        </p:txBody>
      </p:sp>
      <p:pic>
        <p:nvPicPr>
          <p:cNvPr id="12" name="Immagine 11"/>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16513" y="40612"/>
            <a:ext cx="1594174" cy="617462"/>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3849124110"/>
      </p:ext>
    </p:extLst>
  </p:cSld>
  <p:clrMapOvr>
    <a:masterClrMapping/>
  </p:clrMapOvr>
  <mc:AlternateContent xmlns:mc="http://schemas.openxmlformats.org/markup-compatibility/2006" xmlns:p14="http://schemas.microsoft.com/office/powerpoint/2010/main">
    <mc:Choice Requires="p14">
      <p:transition spd="slow" p14:dur="2000" advTm="32203"/>
    </mc:Choice>
    <mc:Fallback xmlns="">
      <p:transition spd="slow" advTm="322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Immagine 16" descr="giardino scolastic.jp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528858" y="1152906"/>
            <a:ext cx="4769690" cy="3373337"/>
          </a:xfrm>
          <a:prstGeom prst="rect">
            <a:avLst/>
          </a:prstGeom>
        </p:spPr>
      </p:pic>
      <p:pic>
        <p:nvPicPr>
          <p:cNvPr id="18" name="Immagine 17" descr="Orto urbano 3_6009755337.jp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807186" y="1152907"/>
            <a:ext cx="4887112" cy="3373337"/>
          </a:xfrm>
          <a:prstGeom prst="rect">
            <a:avLst/>
          </a:prstGeom>
        </p:spPr>
      </p:pic>
      <p:sp>
        <p:nvSpPr>
          <p:cNvPr id="21" name="CasellaDiTesto 20"/>
          <p:cNvSpPr txBox="1"/>
          <p:nvPr/>
        </p:nvSpPr>
        <p:spPr>
          <a:xfrm>
            <a:off x="1941619" y="445549"/>
            <a:ext cx="2876064" cy="472222"/>
          </a:xfrm>
          <a:prstGeom prst="rect">
            <a:avLst/>
          </a:prstGeom>
          <a:solidFill>
            <a:srgbClr val="CCFFCC"/>
          </a:solidFill>
          <a:ln>
            <a:solidFill>
              <a:srgbClr val="008000"/>
            </a:solidFill>
          </a:ln>
        </p:spPr>
        <p:txBody>
          <a:bodyPr wrap="none" lIns="94593" tIns="47296" rIns="94593" bIns="47296" rtlCol="0">
            <a:spAutoFit/>
          </a:bodyPr>
          <a:lstStyle/>
          <a:p>
            <a:r>
              <a:rPr lang="it-IT" sz="2448" b="1" dirty="0">
                <a:solidFill>
                  <a:srgbClr val="008000"/>
                </a:solidFill>
              </a:rPr>
              <a:t>Giardini scolastici</a:t>
            </a:r>
          </a:p>
        </p:txBody>
      </p:sp>
      <p:sp>
        <p:nvSpPr>
          <p:cNvPr id="22" name="CasellaDiTesto 21"/>
          <p:cNvSpPr txBox="1"/>
          <p:nvPr/>
        </p:nvSpPr>
        <p:spPr>
          <a:xfrm>
            <a:off x="8241949" y="469244"/>
            <a:ext cx="1781212" cy="472222"/>
          </a:xfrm>
          <a:prstGeom prst="rect">
            <a:avLst/>
          </a:prstGeom>
          <a:solidFill>
            <a:srgbClr val="CCFFCC"/>
          </a:solidFill>
          <a:ln>
            <a:solidFill>
              <a:srgbClr val="008000"/>
            </a:solidFill>
          </a:ln>
        </p:spPr>
        <p:txBody>
          <a:bodyPr wrap="none" lIns="94593" tIns="47296" rIns="94593" bIns="47296" rtlCol="0">
            <a:spAutoFit/>
          </a:bodyPr>
          <a:lstStyle/>
          <a:p>
            <a:r>
              <a:rPr lang="it-IT" sz="2448" b="1" dirty="0">
                <a:solidFill>
                  <a:srgbClr val="008000"/>
                </a:solidFill>
              </a:rPr>
              <a:t>Orti urbani</a:t>
            </a:r>
          </a:p>
        </p:txBody>
      </p:sp>
      <p:sp>
        <p:nvSpPr>
          <p:cNvPr id="26" name="Rettangolo 25"/>
          <p:cNvSpPr/>
          <p:nvPr/>
        </p:nvSpPr>
        <p:spPr>
          <a:xfrm>
            <a:off x="3677562" y="6494533"/>
            <a:ext cx="2280242" cy="259751"/>
          </a:xfrm>
          <a:prstGeom prst="rect">
            <a:avLst/>
          </a:prstGeom>
        </p:spPr>
        <p:txBody>
          <a:bodyPr wrap="square">
            <a:spAutoFit/>
          </a:bodyPr>
          <a:lstStyle/>
          <a:p>
            <a:r>
              <a:rPr lang="it-IT" sz="1088" dirty="0">
                <a:solidFill>
                  <a:schemeClr val="bg1"/>
                </a:solidFill>
              </a:rPr>
              <a:t>http://vomero.napolitoday.it</a:t>
            </a:r>
          </a:p>
        </p:txBody>
      </p:sp>
      <p:sp>
        <p:nvSpPr>
          <p:cNvPr id="27" name="Rettangolo 26"/>
          <p:cNvSpPr/>
          <p:nvPr/>
        </p:nvSpPr>
        <p:spPr>
          <a:xfrm>
            <a:off x="8652635" y="6535722"/>
            <a:ext cx="2093843" cy="259751"/>
          </a:xfrm>
          <a:prstGeom prst="rect">
            <a:avLst/>
          </a:prstGeom>
        </p:spPr>
        <p:txBody>
          <a:bodyPr wrap="none">
            <a:spAutoFit/>
          </a:bodyPr>
          <a:lstStyle/>
          <a:p>
            <a:r>
              <a:rPr lang="it-IT" sz="1088" dirty="0">
                <a:solidFill>
                  <a:schemeClr val="bg1"/>
                </a:solidFill>
              </a:rPr>
              <a:t>http://www.pism.uniroma3.it</a:t>
            </a:r>
          </a:p>
        </p:txBody>
      </p:sp>
      <p:sp>
        <p:nvSpPr>
          <p:cNvPr id="3" name="CasellaDiTesto 2"/>
          <p:cNvSpPr txBox="1"/>
          <p:nvPr/>
        </p:nvSpPr>
        <p:spPr>
          <a:xfrm>
            <a:off x="1528858" y="4699000"/>
            <a:ext cx="4428946" cy="923330"/>
          </a:xfrm>
          <a:prstGeom prst="rect">
            <a:avLst/>
          </a:prstGeom>
          <a:noFill/>
        </p:spPr>
        <p:txBody>
          <a:bodyPr wrap="square" rtlCol="0">
            <a:spAutoFit/>
          </a:bodyPr>
          <a:lstStyle/>
          <a:p>
            <a:r>
              <a:rPr lang="it-IT" dirty="0"/>
              <a:t>Verde annesso agli edifici scolastici per la ricreazione outdoor</a:t>
            </a:r>
          </a:p>
          <a:p>
            <a:endParaRPr lang="it-IT" dirty="0"/>
          </a:p>
        </p:txBody>
      </p:sp>
      <p:sp>
        <p:nvSpPr>
          <p:cNvPr id="5" name="CasellaDiTesto 4"/>
          <p:cNvSpPr txBox="1"/>
          <p:nvPr/>
        </p:nvSpPr>
        <p:spPr>
          <a:xfrm>
            <a:off x="6756400" y="4737685"/>
            <a:ext cx="5168900" cy="1754326"/>
          </a:xfrm>
          <a:prstGeom prst="rect">
            <a:avLst/>
          </a:prstGeom>
          <a:noFill/>
        </p:spPr>
        <p:txBody>
          <a:bodyPr wrap="square" rtlCol="0">
            <a:spAutoFit/>
          </a:bodyPr>
          <a:lstStyle/>
          <a:p>
            <a:r>
              <a:rPr lang="it-IT" dirty="0"/>
              <a:t>Aree pubbliche date in adozione ad associazioni di cittadini per la coltivazione di frutta e ortaggi per l’autoconsumo alimentare. E’ un modo per preservare e riqualificare spazi verdi abbandonati e per coltivare cibo a km 0</a:t>
            </a:r>
          </a:p>
        </p:txBody>
      </p:sp>
      <p:pic>
        <p:nvPicPr>
          <p:cNvPr id="12" name="Immagine 11"/>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0460586" y="110240"/>
            <a:ext cx="1731414" cy="670618"/>
          </a:xfrm>
          <a:prstGeom prst="rect">
            <a:avLst/>
          </a:prstGeo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974732542"/>
      </p:ext>
    </p:extLst>
  </p:cSld>
  <p:clrMapOvr>
    <a:masterClrMapping/>
  </p:clrMapOvr>
  <mc:AlternateContent xmlns:mc="http://schemas.openxmlformats.org/markup-compatibility/2006" xmlns:p14="http://schemas.microsoft.com/office/powerpoint/2010/main">
    <mc:Choice Requires="p14">
      <p:transition spd="slow" p14:dur="2000" advTm="49148"/>
    </mc:Choice>
    <mc:Fallback xmlns="">
      <p:transition spd="slow" advTm="491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137400" y="0"/>
            <a:ext cx="4725625" cy="6858000"/>
          </a:xfrm>
          <a:prstGeom prst="rect">
            <a:avLst/>
          </a:prstGeom>
        </p:spPr>
      </p:pic>
      <p:sp>
        <p:nvSpPr>
          <p:cNvPr id="5" name="CasellaDiTesto 4"/>
          <p:cNvSpPr txBox="1"/>
          <p:nvPr/>
        </p:nvSpPr>
        <p:spPr>
          <a:xfrm>
            <a:off x="1480781" y="2515274"/>
            <a:ext cx="4735773" cy="1200329"/>
          </a:xfrm>
          <a:prstGeom prst="rect">
            <a:avLst/>
          </a:prstGeom>
          <a:noFill/>
        </p:spPr>
        <p:txBody>
          <a:bodyPr wrap="square" rtlCol="0">
            <a:spAutoFit/>
          </a:bodyPr>
          <a:lstStyle/>
          <a:p>
            <a:r>
              <a:rPr lang="it-IT" dirty="0">
                <a:solidFill>
                  <a:schemeClr val="accent4">
                    <a:lumMod val="50000"/>
                  </a:schemeClr>
                </a:solidFill>
              </a:rPr>
              <a:t>Perché è importante il verde in città? </a:t>
            </a:r>
          </a:p>
          <a:p>
            <a:endParaRPr lang="it-IT" dirty="0">
              <a:solidFill>
                <a:schemeClr val="accent4">
                  <a:lumMod val="50000"/>
                </a:schemeClr>
              </a:solidFill>
            </a:endParaRPr>
          </a:p>
          <a:p>
            <a:r>
              <a:rPr lang="it-IT" dirty="0">
                <a:solidFill>
                  <a:schemeClr val="accent4">
                    <a:lumMod val="50000"/>
                  </a:schemeClr>
                </a:solidFill>
              </a:rPr>
              <a:t>Quali benefici generano i parchi e i giardini per il benessere e l’ambiente?</a:t>
            </a:r>
          </a:p>
        </p:txBody>
      </p:sp>
      <p:sp>
        <p:nvSpPr>
          <p:cNvPr id="3" name="CasellaDiTesto 2"/>
          <p:cNvSpPr txBox="1"/>
          <p:nvPr/>
        </p:nvSpPr>
        <p:spPr>
          <a:xfrm>
            <a:off x="1651379" y="395785"/>
            <a:ext cx="5704764" cy="430887"/>
          </a:xfrm>
          <a:prstGeom prst="rect">
            <a:avLst/>
          </a:prstGeom>
          <a:noFill/>
        </p:spPr>
        <p:txBody>
          <a:bodyPr wrap="square" rtlCol="0">
            <a:spAutoFit/>
          </a:bodyPr>
          <a:lstStyle/>
          <a:p>
            <a:r>
              <a:rPr lang="it-IT" sz="2200" b="1" dirty="0">
                <a:solidFill>
                  <a:schemeClr val="accent4">
                    <a:lumMod val="50000"/>
                  </a:schemeClr>
                </a:solidFill>
              </a:rPr>
              <a:t>Funzioni ambientali e sociali </a:t>
            </a:r>
            <a:r>
              <a:rPr lang="it-IT" sz="2200" b="1">
                <a:solidFill>
                  <a:schemeClr val="accent4">
                    <a:lumMod val="50000"/>
                  </a:schemeClr>
                </a:solidFill>
              </a:rPr>
              <a:t>del verde </a:t>
            </a:r>
          </a:p>
        </p:txBody>
      </p:sp>
      <p:sp>
        <p:nvSpPr>
          <p:cNvPr id="4" name="CasellaDiTesto 3"/>
          <p:cNvSpPr txBox="1"/>
          <p:nvPr/>
        </p:nvSpPr>
        <p:spPr>
          <a:xfrm>
            <a:off x="1480781" y="1542198"/>
            <a:ext cx="5076967" cy="646331"/>
          </a:xfrm>
          <a:prstGeom prst="rect">
            <a:avLst/>
          </a:prstGeom>
          <a:noFill/>
        </p:spPr>
        <p:txBody>
          <a:bodyPr wrap="square" rtlCol="0">
            <a:spAutoFit/>
          </a:bodyPr>
          <a:lstStyle/>
          <a:p>
            <a:r>
              <a:rPr lang="it-IT" dirty="0"/>
              <a:t>Presenza di verde pubblico è indicatore di qualità urbana e di benessere</a:t>
            </a: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4201073346"/>
      </p:ext>
    </p:extLst>
  </p:cSld>
  <p:clrMapOvr>
    <a:masterClrMapping/>
  </p:clrMapOvr>
  <mc:AlternateContent xmlns:mc="http://schemas.openxmlformats.org/markup-compatibility/2006" xmlns:p14="http://schemas.microsoft.com/office/powerpoint/2010/main">
    <mc:Choice Requires="p14">
      <p:transition spd="slow" p14:dur="2000" advTm="35632"/>
    </mc:Choice>
    <mc:Fallback xmlns="">
      <p:transition spd="slow" advTm="356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Filo">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Wisp</Template>
  <TotalTime>1760</TotalTime>
  <Words>1602</Words>
  <Application>Microsoft Office PowerPoint</Application>
  <PresentationFormat>Widescreen</PresentationFormat>
  <Paragraphs>120</Paragraphs>
  <Slides>18</Slides>
  <Notes>18</Notes>
  <HiddenSlides>0</HiddenSlides>
  <MMClips>17</MMClips>
  <ScaleCrop>false</ScaleCrop>
  <HeadingPairs>
    <vt:vector size="6" baseType="variant">
      <vt:variant>
        <vt:lpstr>Caratteri utilizzati</vt:lpstr>
      </vt:variant>
      <vt:variant>
        <vt:i4>5</vt:i4>
      </vt:variant>
      <vt:variant>
        <vt:lpstr>Tema</vt:lpstr>
      </vt:variant>
      <vt:variant>
        <vt:i4>1</vt:i4>
      </vt:variant>
      <vt:variant>
        <vt:lpstr>Titoli diapositive</vt:lpstr>
      </vt:variant>
      <vt:variant>
        <vt:i4>18</vt:i4>
      </vt:variant>
    </vt:vector>
  </HeadingPairs>
  <TitlesOfParts>
    <vt:vector size="24" baseType="lpstr">
      <vt:lpstr>Arial</vt:lpstr>
      <vt:lpstr>Calibri</vt:lpstr>
      <vt:lpstr>Century Gothic</vt:lpstr>
      <vt:lpstr>Mangal</vt:lpstr>
      <vt:lpstr>Wingdings 3</vt:lpstr>
      <vt:lpstr>Filo</vt:lpstr>
      <vt:lpstr>Presentazione standard di PowerPoint</vt:lpstr>
      <vt:lpstr>Presentazione standard di PowerPoint</vt:lpstr>
      <vt:lpstr>Foto dall’alto di un quartiere di Roma:  vedete che oltre a case e strade ci sono anche degli spazi verdi</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GIORNATA NAZIONALE  DEGLI ALBERI</vt:lpstr>
      <vt:lpstr>Presentazione standard di PowerPoint</vt:lpstr>
      <vt:lpstr>Il team ISPRA di  “Una giornata in città.  Alla scoperta dell’ambiente urbano”</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Chiesura Anna</dc:creator>
  <cp:lastModifiedBy>g G</cp:lastModifiedBy>
  <cp:revision>108</cp:revision>
  <dcterms:created xsi:type="dcterms:W3CDTF">2020-02-28T09:09:22Z</dcterms:created>
  <dcterms:modified xsi:type="dcterms:W3CDTF">2020-04-27T11:28:37Z</dcterms:modified>
</cp:coreProperties>
</file>